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51" r:id="rId2"/>
  </p:sldMasterIdLst>
  <p:notesMasterIdLst>
    <p:notesMasterId r:id="rId37"/>
  </p:notesMasterIdLst>
  <p:handoutMasterIdLst>
    <p:handoutMasterId r:id="rId38"/>
  </p:handoutMasterIdLst>
  <p:sldIdLst>
    <p:sldId id="256" r:id="rId3"/>
    <p:sldId id="286" r:id="rId4"/>
    <p:sldId id="257" r:id="rId5"/>
    <p:sldId id="287" r:id="rId6"/>
    <p:sldId id="291" r:id="rId7"/>
    <p:sldId id="293" r:id="rId8"/>
    <p:sldId id="294" r:id="rId9"/>
    <p:sldId id="295" r:id="rId10"/>
    <p:sldId id="296" r:id="rId11"/>
    <p:sldId id="297" r:id="rId12"/>
    <p:sldId id="288" r:id="rId13"/>
    <p:sldId id="259" r:id="rId14"/>
    <p:sldId id="258" r:id="rId15"/>
    <p:sldId id="264" r:id="rId16"/>
    <p:sldId id="289" r:id="rId17"/>
    <p:sldId id="300" r:id="rId18"/>
    <p:sldId id="301" r:id="rId19"/>
    <p:sldId id="298" r:id="rId20"/>
    <p:sldId id="285" r:id="rId21"/>
    <p:sldId id="284" r:id="rId22"/>
    <p:sldId id="299" r:id="rId23"/>
    <p:sldId id="304" r:id="rId24"/>
    <p:sldId id="290" r:id="rId25"/>
    <p:sldId id="282" r:id="rId26"/>
    <p:sldId id="261" r:id="rId27"/>
    <p:sldId id="265" r:id="rId28"/>
    <p:sldId id="266" r:id="rId29"/>
    <p:sldId id="267" r:id="rId30"/>
    <p:sldId id="268" r:id="rId31"/>
    <p:sldId id="269" r:id="rId32"/>
    <p:sldId id="270" r:id="rId33"/>
    <p:sldId id="276" r:id="rId34"/>
    <p:sldId id="306" r:id="rId35"/>
    <p:sldId id="277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5C2D4"/>
    <a:srgbClr val="19253D"/>
    <a:srgbClr val="3D5F7B"/>
    <a:srgbClr val="009FAC"/>
    <a:srgbClr val="AED1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227"/>
    <p:restoredTop sz="92912" autoAdjust="0"/>
  </p:normalViewPr>
  <p:slideViewPr>
    <p:cSldViewPr snapToGrid="0" snapToObjects="1">
      <p:cViewPr>
        <p:scale>
          <a:sx n="75" d="100"/>
          <a:sy n="75" d="100"/>
        </p:scale>
        <p:origin x="-1320" y="-1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352"/>
    </p:cViewPr>
  </p:sorterViewPr>
  <p:notesViewPr>
    <p:cSldViewPr snapToGrid="0" snapToObjects="1">
      <p:cViewPr varScale="1">
        <p:scale>
          <a:sx n="95" d="100"/>
          <a:sy n="95" d="100"/>
        </p:scale>
        <p:origin x="2512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37" Type="http://schemas.openxmlformats.org/officeDocument/2006/relationships/notesMaster" Target="notesMasters/notesMaster1.xml"/><Relationship Id="rId38" Type="http://schemas.openxmlformats.org/officeDocument/2006/relationships/handoutMaster" Target="handoutMasters/handoutMaster1.xml"/><Relationship Id="rId39" Type="http://schemas.openxmlformats.org/officeDocument/2006/relationships/printerSettings" Target="printerSettings/printerSettings1.bin"/><Relationship Id="rId40" Type="http://schemas.openxmlformats.org/officeDocument/2006/relationships/presProps" Target="presProps.xml"/><Relationship Id="rId41" Type="http://schemas.openxmlformats.org/officeDocument/2006/relationships/viewProps" Target="viewProps.xml"/><Relationship Id="rId42" Type="http://schemas.openxmlformats.org/officeDocument/2006/relationships/theme" Target="theme/theme1.xml"/><Relationship Id="rId43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7094C8-6BAA-0D43-B5FB-46B347CDD169}" type="datetimeFigureOut">
              <a:rPr lang="en-US" smtClean="0"/>
              <a:t>17-12-07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815E97-0E24-C94E-BE3A-D7DAEF4B4A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85453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52E259-8080-804E-A6A7-D1C84A7502CF}" type="datetimeFigureOut">
              <a:rPr lang="en-US" smtClean="0"/>
              <a:t>17-12-07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B40F34-65C2-594B-9E61-1051B25AF4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6831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B40F34-65C2-594B-9E61-1051B25AF4E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71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Pct val="90000"/>
              <a:buFont typeface="Courier New" pitchFamily="49" charset="0"/>
              <a:buChar char="o"/>
              <a:tabLst/>
              <a:defRPr/>
            </a:pPr>
            <a:r>
              <a:rPr kumimoji="0" lang="en-US" sz="2533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Day-to-day support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B40F34-65C2-594B-9E61-1051B25AF4E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7815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Pct val="90000"/>
              <a:buFont typeface="Courier New" pitchFamily="49" charset="0"/>
              <a:buChar char="o"/>
              <a:tabLst/>
              <a:defRPr/>
            </a:pPr>
            <a:r>
              <a:rPr kumimoji="0" lang="en-US" sz="2533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Day-to-day support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B40F34-65C2-594B-9E61-1051B25AF4E8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7622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First two sections are intros</a:t>
            </a:r>
            <a:r>
              <a:rPr lang="en-US" baseline="0" dirty="0" smtClean="0"/>
              <a:t> to company</a:t>
            </a:r>
          </a:p>
          <a:p>
            <a:r>
              <a:rPr lang="en-US" baseline="0" dirty="0" smtClean="0"/>
              <a:t>End with solution for IHME</a:t>
            </a:r>
          </a:p>
          <a:p>
            <a:r>
              <a:rPr lang="en-US" baseline="0" dirty="0" smtClean="0"/>
              <a:t>IHME </a:t>
            </a:r>
            <a:r>
              <a:rPr lang="en-US" baseline="0" dirty="0" err="1" smtClean="0"/>
              <a:t>Env</a:t>
            </a:r>
            <a:r>
              <a:rPr lang="en-US" baseline="0" dirty="0" smtClean="0"/>
              <a:t> will be Ty</a:t>
            </a:r>
          </a:p>
          <a:p>
            <a:r>
              <a:rPr lang="en-US" baseline="0" dirty="0" smtClean="0"/>
              <a:t>Then Benefits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B40F34-65C2-594B-9E61-1051B25AF4E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3216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71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itchFamily="34" charset="0"/>
            </a:endParaRPr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0"/>
              </a:spcBef>
            </a:pPr>
            <a:fld id="{6CC7DC11-E271-475F-8F05-50DF6EF9969A}" type="slidenum">
              <a:rPr lang="en-US" altLang="en-US"/>
              <a:pPr>
                <a:spcBef>
                  <a:spcPct val="0"/>
                </a:spcBef>
              </a:pPr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009409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71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itchFamily="34" charset="0"/>
            </a:endParaRPr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0"/>
              </a:spcBef>
            </a:pPr>
            <a:fld id="{6CC7DC11-E271-475F-8F05-50DF6EF9969A}" type="slidenum">
              <a:rPr lang="en-US" altLang="en-US"/>
              <a:pPr>
                <a:spcBef>
                  <a:spcPct val="0"/>
                </a:spcBef>
              </a:pPr>
              <a:t>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976689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71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itchFamily="34" charset="0"/>
            </a:endParaRPr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0"/>
              </a:spcBef>
            </a:pPr>
            <a:fld id="{6CC7DC11-E271-475F-8F05-50DF6EF9969A}" type="slidenum">
              <a:rPr lang="en-US" altLang="en-US"/>
              <a:pPr>
                <a:spcBef>
                  <a:spcPct val="0"/>
                </a:spcBef>
              </a:pPr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71422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71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itchFamily="34" charset="0"/>
            </a:endParaRPr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0"/>
              </a:spcBef>
            </a:pPr>
            <a:fld id="{6CC7DC11-E271-475F-8F05-50DF6EF9969A}" type="slidenum">
              <a:rPr lang="en-US" altLang="en-US"/>
              <a:pPr>
                <a:spcBef>
                  <a:spcPct val="0"/>
                </a:spcBef>
              </a:pPr>
              <a:t>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336683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71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itchFamily="34" charset="0"/>
            </a:endParaRPr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0"/>
              </a:spcBef>
            </a:pPr>
            <a:fld id="{6CC7DC11-E271-475F-8F05-50DF6EF9969A}" type="slidenum">
              <a:rPr lang="en-US" altLang="en-US"/>
              <a:pPr>
                <a:spcBef>
                  <a:spcPct val="0"/>
                </a:spcBef>
              </a:pPr>
              <a:t>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719109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71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itchFamily="34" charset="0"/>
            </a:endParaRPr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0"/>
              </a:spcBef>
            </a:pPr>
            <a:fld id="{6CC7DC11-E271-475F-8F05-50DF6EF9969A}" type="slidenum">
              <a:rPr lang="en-US" altLang="en-US"/>
              <a:pPr>
                <a:spcBef>
                  <a:spcPct val="0"/>
                </a:spcBef>
              </a:pPr>
              <a:t>10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016771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Pct val="90000"/>
              <a:buFont typeface="Courier New" pitchFamily="49" charset="0"/>
              <a:buChar char="o"/>
              <a:tabLst/>
              <a:defRPr/>
            </a:pPr>
            <a:r>
              <a:rPr kumimoji="0" lang="en-US" sz="2533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Day-to-day support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B40F34-65C2-594B-9E61-1051B25AF4E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0604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21" t="25753" r="35763" b="26462"/>
          <a:stretch/>
        </p:blipFill>
        <p:spPr>
          <a:xfrm>
            <a:off x="313145" y="0"/>
            <a:ext cx="2937303" cy="3156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9308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838200" y="609601"/>
            <a:ext cx="10515600" cy="848139"/>
          </a:xfrm>
          <a:prstGeom prst="rect">
            <a:avLst/>
          </a:prstGeom>
        </p:spPr>
        <p:txBody>
          <a:bodyPr/>
          <a:lstStyle>
            <a:lvl1pPr>
              <a:defRPr sz="4200" b="1">
                <a:solidFill>
                  <a:srgbClr val="75C2D4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0"/>
          </p:nvPr>
        </p:nvSpPr>
        <p:spPr>
          <a:xfrm>
            <a:off x="828675" y="2279375"/>
            <a:ext cx="10506075" cy="3776368"/>
          </a:xfrm>
          <a:prstGeom prst="rect">
            <a:avLst/>
          </a:prstGeom>
        </p:spPr>
        <p:txBody>
          <a:bodyPr/>
          <a:lstStyle>
            <a:lvl1pPr>
              <a:buClr>
                <a:srgbClr val="75C2D4"/>
              </a:buClr>
              <a:defRPr>
                <a:latin typeface="Arial" charset="0"/>
                <a:ea typeface="Arial" charset="0"/>
                <a:cs typeface="Arial" charset="0"/>
              </a:defRPr>
            </a:lvl1pPr>
            <a:lvl2pPr>
              <a:buClr>
                <a:srgbClr val="75C2D4"/>
              </a:buClr>
              <a:defRPr>
                <a:latin typeface="Arial" charset="0"/>
                <a:ea typeface="Arial" charset="0"/>
                <a:cs typeface="Arial" charset="0"/>
              </a:defRPr>
            </a:lvl2pPr>
            <a:lvl3pPr>
              <a:buClr>
                <a:srgbClr val="75C2D4"/>
              </a:buClr>
              <a:defRPr>
                <a:latin typeface="Arial" charset="0"/>
                <a:ea typeface="Arial" charset="0"/>
                <a:cs typeface="Arial" charset="0"/>
              </a:defRPr>
            </a:lvl3pPr>
            <a:lvl4pPr>
              <a:buClr>
                <a:srgbClr val="75C2D4"/>
              </a:buClr>
              <a:defRPr>
                <a:latin typeface="Arial" charset="0"/>
                <a:ea typeface="Arial" charset="0"/>
                <a:cs typeface="Arial" charset="0"/>
              </a:defRPr>
            </a:lvl4pPr>
            <a:lvl5pPr>
              <a:buClr>
                <a:srgbClr val="75C2D4"/>
              </a:buClr>
              <a:defRPr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CA" dirty="0" smtClean="0"/>
              <a:t>Click to edit Master text styles</a:t>
            </a:r>
          </a:p>
          <a:p>
            <a:pPr lvl="1"/>
            <a:r>
              <a:rPr lang="en-CA" dirty="0" smtClean="0"/>
              <a:t>Second level</a:t>
            </a:r>
          </a:p>
          <a:p>
            <a:pPr lvl="2"/>
            <a:r>
              <a:rPr lang="en-CA" dirty="0" smtClean="0"/>
              <a:t>Third level</a:t>
            </a:r>
          </a:p>
          <a:p>
            <a:pPr lvl="3"/>
            <a:r>
              <a:rPr lang="en-CA" dirty="0" smtClean="0"/>
              <a:t>Fourth level</a:t>
            </a:r>
          </a:p>
          <a:p>
            <a:pPr lvl="4"/>
            <a:r>
              <a:rPr lang="en-CA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28906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717" y="225734"/>
            <a:ext cx="10922000" cy="656591"/>
          </a:xfrm>
          <a:prstGeom prst="rect">
            <a:avLst/>
          </a:prstGeom>
        </p:spPr>
        <p:txBody>
          <a:bodyPr/>
          <a:lstStyle>
            <a:lvl1pPr>
              <a:defRPr sz="3467" b="1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4717" y="1143001"/>
            <a:ext cx="10972800" cy="4425287"/>
          </a:xfrm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SzPct val="120000"/>
              <a:defRPr sz="2400">
                <a:solidFill>
                  <a:schemeClr val="tx1"/>
                </a:solidFill>
              </a:defRPr>
            </a:lvl1pPr>
            <a:lvl2pPr>
              <a:buSzPct val="90000"/>
              <a:buFont typeface="Courier New" pitchFamily="49" charset="0"/>
              <a:buChar char="o"/>
              <a:defRPr sz="2133">
                <a:solidFill>
                  <a:schemeClr val="tx1"/>
                </a:solidFill>
              </a:defRPr>
            </a:lvl2pPr>
            <a:lvl3pPr>
              <a:buSzPct val="90000"/>
              <a:buFont typeface="Arial" pitchFamily="34" charset="0"/>
              <a:buChar char="─"/>
              <a:defRPr sz="1867">
                <a:solidFill>
                  <a:schemeClr val="tx1"/>
                </a:solidFill>
              </a:defRPr>
            </a:lvl3pPr>
            <a:lvl4pPr>
              <a:buFont typeface="Arial" pitchFamily="34" charset="0"/>
              <a:buChar char="»"/>
              <a:defRPr sz="2133">
                <a:solidFill>
                  <a:schemeClr val="bg2">
                    <a:lumMod val="50000"/>
                  </a:schemeClr>
                </a:solidFill>
              </a:defRPr>
            </a:lvl4pPr>
            <a:lvl5pPr>
              <a:defRPr sz="2133">
                <a:solidFill>
                  <a:schemeClr val="bg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6279673" y="6164733"/>
            <a:ext cx="346569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en-US" altLang="en-US" sz="1067" smtClean="0">
                <a:solidFill>
                  <a:schemeClr val="tx1"/>
                </a:solidFill>
              </a:defRPr>
            </a:lvl1pPr>
          </a:lstStyle>
          <a:p>
            <a:pPr algn="ctr"/>
            <a:fld id="{F1E776F5-9A26-455E-BF09-7D727D022004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9187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717" y="225734"/>
            <a:ext cx="10922000" cy="656591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84717" y="1140031"/>
            <a:ext cx="5384800" cy="4660268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tx1"/>
                </a:solidFill>
              </a:defRPr>
            </a:lvl1pPr>
            <a:lvl2pPr>
              <a:defRPr sz="2133">
                <a:solidFill>
                  <a:schemeClr val="tx1"/>
                </a:solidFill>
              </a:defRPr>
            </a:lvl2pPr>
            <a:lvl3pPr>
              <a:defRPr sz="1867">
                <a:solidFill>
                  <a:schemeClr val="tx1"/>
                </a:solidFill>
              </a:defRPr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140031"/>
            <a:ext cx="5384800" cy="4660268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tx1"/>
                </a:solidFill>
              </a:defRPr>
            </a:lvl1pPr>
            <a:lvl2pPr>
              <a:defRPr sz="2133">
                <a:solidFill>
                  <a:schemeClr val="tx1"/>
                </a:solidFill>
              </a:defRPr>
            </a:lvl2pPr>
            <a:lvl3pPr>
              <a:defRPr sz="1867">
                <a:solidFill>
                  <a:schemeClr val="tx1"/>
                </a:solidFill>
              </a:defRPr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6224369" y="6164733"/>
            <a:ext cx="4571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en-US" smtClean="0"/>
            </a:lvl1pPr>
          </a:lstStyle>
          <a:p>
            <a:pPr algn="ctr"/>
            <a:fld id="{F1E776F5-9A26-455E-BF09-7D727D022004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423636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21" t="25753" r="35763" b="26462"/>
          <a:stretch/>
        </p:blipFill>
        <p:spPr>
          <a:xfrm>
            <a:off x="313145" y="0"/>
            <a:ext cx="2937303" cy="3156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1988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21" t="25753" r="35763" b="26462"/>
          <a:stretch/>
        </p:blipFill>
        <p:spPr>
          <a:xfrm>
            <a:off x="313145" y="0"/>
            <a:ext cx="2937303" cy="3156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5688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4" Type="http://schemas.openxmlformats.org/officeDocument/2006/relationships/slideLayout" Target="../slideLayouts/slideLayout5.xml"/><Relationship Id="rId5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7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2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042893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6480313"/>
            <a:ext cx="12192000" cy="298174"/>
          </a:xfrm>
          <a:prstGeom prst="rect">
            <a:avLst/>
          </a:prstGeom>
          <a:solidFill>
            <a:srgbClr val="75C2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826" b="28116"/>
          <a:stretch/>
        </p:blipFill>
        <p:spPr>
          <a:xfrm>
            <a:off x="0" y="0"/>
            <a:ext cx="12192000" cy="1649896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0" y="1"/>
            <a:ext cx="12192000" cy="1656521"/>
          </a:xfrm>
          <a:prstGeom prst="rect">
            <a:avLst/>
          </a:prstGeom>
          <a:solidFill>
            <a:srgbClr val="19253D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 userDrawn="1"/>
        </p:nvSpPr>
        <p:spPr>
          <a:xfrm>
            <a:off x="0" y="6559826"/>
            <a:ext cx="12192000" cy="298174"/>
          </a:xfrm>
          <a:prstGeom prst="rect">
            <a:avLst/>
          </a:prstGeom>
          <a:solidFill>
            <a:srgbClr val="192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8344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55" r:id="rId4"/>
    <p:sldLayoutId id="2147483656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20" Type="http://schemas.openxmlformats.org/officeDocument/2006/relationships/image" Target="../media/image39.png"/><Relationship Id="rId21" Type="http://schemas.openxmlformats.org/officeDocument/2006/relationships/image" Target="../media/image40.png"/><Relationship Id="rId22" Type="http://schemas.openxmlformats.org/officeDocument/2006/relationships/image" Target="../media/image41.jpg"/><Relationship Id="rId23" Type="http://schemas.openxmlformats.org/officeDocument/2006/relationships/image" Target="../media/image42.png"/><Relationship Id="rId24" Type="http://schemas.openxmlformats.org/officeDocument/2006/relationships/image" Target="../media/image43.png"/><Relationship Id="rId25" Type="http://schemas.openxmlformats.org/officeDocument/2006/relationships/image" Target="../media/image44.png"/><Relationship Id="rId26" Type="http://schemas.openxmlformats.org/officeDocument/2006/relationships/image" Target="../media/image45.png"/><Relationship Id="rId27" Type="http://schemas.openxmlformats.org/officeDocument/2006/relationships/image" Target="../media/image46.png"/><Relationship Id="rId28" Type="http://schemas.openxmlformats.org/officeDocument/2006/relationships/image" Target="../media/image47.png"/><Relationship Id="rId29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30" Type="http://schemas.openxmlformats.org/officeDocument/2006/relationships/image" Target="../media/image49.png"/><Relationship Id="rId31" Type="http://schemas.openxmlformats.org/officeDocument/2006/relationships/image" Target="../media/image50.jpeg"/><Relationship Id="rId32" Type="http://schemas.openxmlformats.org/officeDocument/2006/relationships/image" Target="../media/image51.jpeg"/><Relationship Id="rId9" Type="http://schemas.openxmlformats.org/officeDocument/2006/relationships/image" Target="../media/image28.emf"/><Relationship Id="rId6" Type="http://schemas.openxmlformats.org/officeDocument/2006/relationships/image" Target="../media/image25.png"/><Relationship Id="rId7" Type="http://schemas.openxmlformats.org/officeDocument/2006/relationships/image" Target="../media/image26.png"/><Relationship Id="rId8" Type="http://schemas.openxmlformats.org/officeDocument/2006/relationships/image" Target="../media/image27.png"/><Relationship Id="rId33" Type="http://schemas.openxmlformats.org/officeDocument/2006/relationships/image" Target="../media/image52.png"/><Relationship Id="rId10" Type="http://schemas.openxmlformats.org/officeDocument/2006/relationships/image" Target="../media/image29.jpeg"/><Relationship Id="rId11" Type="http://schemas.openxmlformats.org/officeDocument/2006/relationships/image" Target="../media/image30.emf"/><Relationship Id="rId12" Type="http://schemas.openxmlformats.org/officeDocument/2006/relationships/image" Target="../media/image31.emf"/><Relationship Id="rId13" Type="http://schemas.openxmlformats.org/officeDocument/2006/relationships/image" Target="../media/image32.png"/><Relationship Id="rId14" Type="http://schemas.openxmlformats.org/officeDocument/2006/relationships/image" Target="../media/image33.png"/><Relationship Id="rId15" Type="http://schemas.openxmlformats.org/officeDocument/2006/relationships/image" Target="../media/image34.png"/><Relationship Id="rId16" Type="http://schemas.openxmlformats.org/officeDocument/2006/relationships/image" Target="../media/image35.png"/><Relationship Id="rId17" Type="http://schemas.openxmlformats.org/officeDocument/2006/relationships/image" Target="../media/image36.png"/><Relationship Id="rId18" Type="http://schemas.openxmlformats.org/officeDocument/2006/relationships/image" Target="../media/image37.png"/><Relationship Id="rId19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jpg"/><Relationship Id="rId3" Type="http://schemas.openxmlformats.org/officeDocument/2006/relationships/image" Target="../media/image5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4" Type="http://schemas.openxmlformats.org/officeDocument/2006/relationships/image" Target="../media/image57.png"/><Relationship Id="rId5" Type="http://schemas.openxmlformats.org/officeDocument/2006/relationships/image" Target="../media/image58.jpe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5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9.jpeg"/><Relationship Id="rId3" Type="http://schemas.openxmlformats.org/officeDocument/2006/relationships/image" Target="../media/image60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1.png"/><Relationship Id="rId3" Type="http://schemas.openxmlformats.org/officeDocument/2006/relationships/image" Target="../media/image6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4" Type="http://schemas.openxmlformats.org/officeDocument/2006/relationships/image" Target="../media/image65.jpeg"/><Relationship Id="rId5" Type="http://schemas.openxmlformats.org/officeDocument/2006/relationships/image" Target="../media/image66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jpg"/><Relationship Id="rId3" Type="http://schemas.openxmlformats.org/officeDocument/2006/relationships/image" Target="../media/image5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jp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png"/><Relationship Id="rId3" Type="http://schemas.openxmlformats.org/officeDocument/2006/relationships/image" Target="../media/image6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png"/><Relationship Id="rId3" Type="http://schemas.openxmlformats.org/officeDocument/2006/relationships/image" Target="../media/image69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4" Type="http://schemas.openxmlformats.org/officeDocument/2006/relationships/image" Target="../media/image75.png"/><Relationship Id="rId5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4" Type="http://schemas.openxmlformats.org/officeDocument/2006/relationships/image" Target="../media/image64.png"/><Relationship Id="rId5" Type="http://schemas.openxmlformats.org/officeDocument/2006/relationships/image" Target="../media/image63.PNG"/><Relationship Id="rId6" Type="http://schemas.openxmlformats.org/officeDocument/2006/relationships/image" Target="../media/image79.PNG"/><Relationship Id="rId7" Type="http://schemas.openxmlformats.org/officeDocument/2006/relationships/image" Target="../media/image80.png"/><Relationship Id="rId8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7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univa.com" TargetMode="External"/><Relationship Id="rId4" Type="http://schemas.openxmlformats.org/officeDocument/2006/relationships/hyperlink" Target="mailto:jsmith@univa.com" TargetMode="External"/><Relationship Id="rId5" Type="http://schemas.openxmlformats.org/officeDocument/2006/relationships/hyperlink" Target="mailto:tgrand@uw.edu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navops.io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6260" y="2769704"/>
            <a:ext cx="9634330" cy="2637183"/>
          </a:xfrm>
          <a:prstGeom prst="rect">
            <a:avLst/>
          </a:prstGeom>
          <a:solidFill>
            <a:srgbClr val="19253D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45773" y="2570921"/>
            <a:ext cx="11979965" cy="2761265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r>
              <a:rPr lang="en-US" sz="5200" b="1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Running Mixed Workloads on Kubernetes at IHME</a:t>
            </a:r>
          </a:p>
          <a:p>
            <a:r>
              <a:rPr lang="en-US" sz="2400" dirty="0" err="1" smtClean="0">
                <a:solidFill>
                  <a:srgbClr val="75C2D4"/>
                </a:solidFill>
                <a:latin typeface="Arial" charset="0"/>
                <a:ea typeface="Arial" charset="0"/>
                <a:cs typeface="Arial" charset="0"/>
              </a:rPr>
              <a:t>Dr</a:t>
            </a:r>
            <a:r>
              <a:rPr lang="en-US" sz="2400" dirty="0" smtClean="0">
                <a:solidFill>
                  <a:srgbClr val="75C2D4"/>
                </a:solidFill>
                <a:latin typeface="Arial" charset="0"/>
                <a:ea typeface="Arial" charset="0"/>
                <a:cs typeface="Arial" charset="0"/>
              </a:rPr>
              <a:t> Tyrone Grandison, IHME</a:t>
            </a:r>
          </a:p>
          <a:p>
            <a:r>
              <a:rPr lang="en-US" sz="2400" dirty="0" smtClean="0">
                <a:solidFill>
                  <a:srgbClr val="75C2D4"/>
                </a:solidFill>
                <a:latin typeface="Arial" charset="0"/>
                <a:ea typeface="Arial" charset="0"/>
                <a:cs typeface="Arial" charset="0"/>
              </a:rPr>
              <a:t>Ja</a:t>
            </a:r>
            <a:r>
              <a:rPr lang="en-US" sz="2400" dirty="0" smtClean="0">
                <a:solidFill>
                  <a:srgbClr val="75C2D4"/>
                </a:solidFill>
                <a:latin typeface="Arial" charset="0"/>
                <a:ea typeface="Arial" charset="0"/>
                <a:cs typeface="Arial" charset="0"/>
              </a:rPr>
              <a:t>son Smith, </a:t>
            </a:r>
            <a:r>
              <a:rPr lang="en-US" sz="2400" dirty="0" smtClean="0">
                <a:solidFill>
                  <a:srgbClr val="75C2D4"/>
                </a:solidFill>
                <a:latin typeface="Arial" charset="0"/>
                <a:ea typeface="Arial" charset="0"/>
                <a:cs typeface="Arial" charset="0"/>
              </a:rPr>
              <a:t>Univa</a:t>
            </a:r>
            <a:endParaRPr lang="en-US" sz="2400" b="1" i="1" dirty="0" smtClean="0">
              <a:solidFill>
                <a:srgbClr val="75C2D4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16927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2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Impacts of Data – Policy</a:t>
            </a:r>
            <a:endParaRPr lang="en-US" sz="42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56668" y="1813658"/>
            <a:ext cx="5453239" cy="4425287"/>
          </a:xfrm>
        </p:spPr>
        <p:txBody>
          <a:bodyPr/>
          <a:lstStyle/>
          <a:p>
            <a:r>
              <a:rPr lang="en-US" b="1" dirty="0" smtClean="0"/>
              <a:t>Collaborators:</a:t>
            </a:r>
            <a:r>
              <a:rPr lang="en-US" b="1" dirty="0"/>
              <a:t> </a:t>
            </a:r>
            <a:r>
              <a:rPr lang="en-US" dirty="0" smtClean="0"/>
              <a:t>World Bank, WHO, MDG Health Alliance, etc.</a:t>
            </a:r>
          </a:p>
          <a:p>
            <a:r>
              <a:rPr lang="en-US" b="1" dirty="0" smtClean="0"/>
              <a:t>Governments:</a:t>
            </a:r>
            <a:r>
              <a:rPr lang="en-US" dirty="0" smtClean="0"/>
              <a:t> UK</a:t>
            </a:r>
            <a:r>
              <a:rPr lang="en-US" dirty="0"/>
              <a:t>, Mexico, China, Saudi Arabia, Indonesia, Norway, Georgia, India, Rwanda, </a:t>
            </a:r>
            <a:r>
              <a:rPr lang="en-US" dirty="0" smtClean="0"/>
              <a:t>etc.</a:t>
            </a:r>
          </a:p>
          <a:p>
            <a:r>
              <a:rPr lang="en-US" b="1" dirty="0" smtClean="0"/>
              <a:t>Examples:</a:t>
            </a:r>
          </a:p>
          <a:p>
            <a:pPr lvl="1"/>
            <a:r>
              <a:rPr lang="en-US" sz="2200" dirty="0" smtClean="0"/>
              <a:t>Public Health England</a:t>
            </a:r>
          </a:p>
          <a:p>
            <a:pPr lvl="1"/>
            <a:r>
              <a:rPr lang="en-US" sz="2200" dirty="0" smtClean="0"/>
              <a:t>China GBD Collaborative Research Center</a:t>
            </a:r>
          </a:p>
          <a:p>
            <a:pPr lvl="1"/>
            <a:r>
              <a:rPr lang="en-US" sz="2200" dirty="0" smtClean="0"/>
              <a:t>State-level India disease burden</a:t>
            </a:r>
          </a:p>
          <a:p>
            <a:pPr lvl="1"/>
            <a:r>
              <a:rPr lang="en-US" sz="2200" dirty="0" smtClean="0"/>
              <a:t>Data requests daily from more than </a:t>
            </a:r>
            <a:r>
              <a:rPr lang="en-US" sz="2200" dirty="0"/>
              <a:t>72 countries</a:t>
            </a:r>
          </a:p>
        </p:txBody>
      </p:sp>
      <p:sp>
        <p:nvSpPr>
          <p:cNvPr id="25" name="Slide Number Placeholder 24"/>
          <p:cNvSpPr>
            <a:spLocks noGrp="1"/>
          </p:cNvSpPr>
          <p:nvPr>
            <p:ph type="sldNum" sz="quarter" idx="4"/>
          </p:nvPr>
        </p:nvSpPr>
        <p:spPr>
          <a:xfrm>
            <a:off x="6482874" y="7096067"/>
            <a:ext cx="329498" cy="175532"/>
          </a:xfrm>
        </p:spPr>
        <p:txBody>
          <a:bodyPr/>
          <a:lstStyle/>
          <a:p>
            <a:fld id="{F1E776F5-9A26-455E-BF09-7D727D022004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5" name="Content Placeholder 5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6862625" y="1813658"/>
            <a:ext cx="4966344" cy="22736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6266" y="4052195"/>
            <a:ext cx="4966344" cy="101310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62624" y="4899724"/>
            <a:ext cx="4906043" cy="1521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44024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91067" y="3105835"/>
            <a:ext cx="11514666" cy="769441"/>
          </a:xfrm>
          <a:prstGeom prst="rect">
            <a:avLst/>
          </a:prstGeom>
          <a:solidFill>
            <a:schemeClr val="bg1">
              <a:alpha val="16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</a:rPr>
              <a:t>Introducing </a:t>
            </a:r>
            <a:r>
              <a:rPr lang="en-US" sz="4400" b="1" dirty="0" smtClean="0">
                <a:solidFill>
                  <a:schemeClr val="bg1"/>
                </a:solidFill>
              </a:rPr>
              <a:t>Univa</a:t>
            </a:r>
            <a:endParaRPr lang="en-US" sz="4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56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 is Univa?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682216" y="2127879"/>
            <a:ext cx="10506075" cy="3776368"/>
          </a:xfrm>
        </p:spPr>
        <p:txBody>
          <a:bodyPr/>
          <a:lstStyle/>
          <a:p>
            <a:pPr marL="180975" lvl="2" indent="0"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2400" b="1" dirty="0">
                <a:latin typeface="Helvetica Neue"/>
                <a:cs typeface="Helvetica Neue"/>
              </a:rPr>
              <a:t>Univa is the leading innovator of workload orchestration and container optimization solutions</a:t>
            </a:r>
          </a:p>
          <a:p>
            <a:pPr lvl="1">
              <a:lnSpc>
                <a:spcPct val="120000"/>
              </a:lnSpc>
              <a:buClr>
                <a:srgbClr val="ED1C24"/>
              </a:buClr>
            </a:pPr>
            <a:r>
              <a:rPr lang="en-US" sz="2000" dirty="0">
                <a:latin typeface="Helvetica Neue"/>
                <a:cs typeface="Helvetica Neue"/>
              </a:rPr>
              <a:t>Global reach – based in Chicago with offices in Canada and Germany</a:t>
            </a:r>
          </a:p>
          <a:p>
            <a:pPr lvl="1">
              <a:lnSpc>
                <a:spcPct val="120000"/>
              </a:lnSpc>
              <a:buClr>
                <a:srgbClr val="ED1C24"/>
              </a:buClr>
            </a:pPr>
            <a:r>
              <a:rPr lang="en-US" sz="2000" dirty="0">
                <a:latin typeface="Helvetica Neue"/>
                <a:cs typeface="Helvetica Neue"/>
              </a:rPr>
              <a:t>Fast growing enterprise software company</a:t>
            </a:r>
          </a:p>
          <a:p>
            <a:pPr lvl="1">
              <a:lnSpc>
                <a:spcPct val="120000"/>
              </a:lnSpc>
              <a:buClr>
                <a:srgbClr val="ED1C24"/>
              </a:buClr>
            </a:pPr>
            <a:r>
              <a:rPr lang="en-US" sz="2000" dirty="0">
                <a:latin typeface="Helvetica Neue"/>
                <a:cs typeface="Helvetica Neue"/>
              </a:rPr>
              <a:t>Support some of the largest clusters in global Fortune 500 companies</a:t>
            </a:r>
          </a:p>
          <a:p>
            <a:endParaRPr lang="en-US"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738" y="4746136"/>
            <a:ext cx="1219200" cy="1219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8411" y="4800600"/>
            <a:ext cx="2016843" cy="111027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0811" y="4974736"/>
            <a:ext cx="692727" cy="762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0127" y="5048820"/>
            <a:ext cx="2209800" cy="61383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94800" y="5045848"/>
            <a:ext cx="2159000" cy="619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9629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Univa Customers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5519651"/>
              </p:ext>
            </p:extLst>
          </p:nvPr>
        </p:nvGraphicFramePr>
        <p:xfrm>
          <a:off x="1469364" y="1748876"/>
          <a:ext cx="8796071" cy="548640"/>
        </p:xfrm>
        <a:graphic>
          <a:graphicData uri="http://schemas.openxmlformats.org/drawingml/2006/table">
            <a:tbl>
              <a:tblPr firstRow="1" bandRow="1">
                <a:effectLst/>
                <a:tableStyleId>{5940675A-B579-460E-94D1-54222C63F5DA}</a:tableStyleId>
              </a:tblPr>
              <a:tblGrid>
                <a:gridCol w="1466012"/>
                <a:gridCol w="1124788"/>
                <a:gridCol w="1295400"/>
                <a:gridCol w="1447800"/>
                <a:gridCol w="1676400"/>
                <a:gridCol w="1785671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 smtClean="0">
                          <a:solidFill>
                            <a:schemeClr val="bg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Data Services</a:t>
                      </a:r>
                      <a:endParaRPr lang="en-US" sz="1500" b="1" dirty="0">
                        <a:solidFill>
                          <a:schemeClr val="bg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 smtClean="0">
                          <a:solidFill>
                            <a:schemeClr val="bg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Energy</a:t>
                      </a:r>
                      <a:endParaRPr lang="en-US" sz="1500" b="1" dirty="0">
                        <a:solidFill>
                          <a:schemeClr val="bg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 smtClean="0">
                          <a:solidFill>
                            <a:schemeClr val="bg1"/>
                          </a:solidFill>
                          <a:latin typeface="Helvetica Neue"/>
                        </a:rPr>
                        <a:t>Gov’t</a:t>
                      </a:r>
                      <a:endParaRPr lang="en-US" sz="1500" b="1" dirty="0">
                        <a:solidFill>
                          <a:schemeClr val="bg1"/>
                        </a:solidFill>
                        <a:latin typeface="Helvetica Neue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 smtClean="0">
                          <a:solidFill>
                            <a:schemeClr val="bg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Financial</a:t>
                      </a:r>
                      <a:endParaRPr lang="en-US" sz="1500" b="1" dirty="0">
                        <a:solidFill>
                          <a:schemeClr val="bg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 smtClean="0">
                          <a:solidFill>
                            <a:schemeClr val="bg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Life Sciences</a:t>
                      </a:r>
                      <a:endParaRPr lang="en-US" sz="1500" b="1" dirty="0">
                        <a:solidFill>
                          <a:schemeClr val="bg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 smtClean="0">
                          <a:solidFill>
                            <a:schemeClr val="bg1"/>
                          </a:solidFill>
                          <a:latin typeface="Helvetica Neue"/>
                        </a:rPr>
                        <a:t>Manufacturing / Technology</a:t>
                      </a:r>
                      <a:endParaRPr lang="en-US" sz="1500" b="1" dirty="0">
                        <a:solidFill>
                          <a:schemeClr val="bg1"/>
                        </a:solidFill>
                        <a:latin typeface="Helvetica Neue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</a:tr>
            </a:tbl>
          </a:graphicData>
        </a:graphic>
      </p:graphicFrame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0672" y="3922949"/>
            <a:ext cx="665163" cy="420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4164" y="2686280"/>
            <a:ext cx="1059075" cy="3779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1916" y="4476965"/>
            <a:ext cx="742675" cy="250124"/>
          </a:xfrm>
          <a:prstGeom prst="rect">
            <a:avLst/>
          </a:prstGeom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3034" y="2661839"/>
            <a:ext cx="1292430" cy="2275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99614" y="3373428"/>
            <a:ext cx="863632" cy="34642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07051" y="3355008"/>
            <a:ext cx="472405" cy="43461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35676" y="3178849"/>
            <a:ext cx="443064" cy="55382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16189" y="3308454"/>
            <a:ext cx="1220870" cy="25995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6033" y="3788952"/>
            <a:ext cx="582351" cy="70533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40880" y="3975834"/>
            <a:ext cx="1181100" cy="190500"/>
          </a:xfrm>
          <a:prstGeom prst="rect">
            <a:avLst/>
          </a:prstGeom>
        </p:spPr>
      </p:pic>
      <p:pic>
        <p:nvPicPr>
          <p:cNvPr id="16" name="Picture 1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8284" y="4422312"/>
            <a:ext cx="1206293" cy="239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911343" y="5641819"/>
            <a:ext cx="863821" cy="27669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194920" y="3077052"/>
            <a:ext cx="1048658" cy="265097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203856" y="2682212"/>
            <a:ext cx="651246" cy="387167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160774" y="4550559"/>
            <a:ext cx="792869" cy="792869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935469" y="6051841"/>
            <a:ext cx="815568" cy="19283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974116" y="4081437"/>
            <a:ext cx="1490267" cy="191251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194792" y="5125427"/>
            <a:ext cx="1048915" cy="221844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101459" y="5457275"/>
            <a:ext cx="1235581" cy="3542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255427" y="6051841"/>
            <a:ext cx="979664" cy="281243"/>
          </a:xfrm>
          <a:prstGeom prst="rect">
            <a:avLst/>
          </a:prstGeom>
        </p:spPr>
      </p:pic>
      <p:pic>
        <p:nvPicPr>
          <p:cNvPr id="26" name="Bild 32" descr="CumminsLogo.jpg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6658" y="4860418"/>
            <a:ext cx="673191" cy="648072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438333" y="4382693"/>
            <a:ext cx="561832" cy="561832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5584164" y="3806276"/>
            <a:ext cx="1152128" cy="581349"/>
          </a:xfrm>
          <a:prstGeom prst="rect">
            <a:avLst/>
          </a:prstGeom>
        </p:spPr>
      </p:pic>
      <p:grpSp>
        <p:nvGrpSpPr>
          <p:cNvPr id="29" name="Group 28"/>
          <p:cNvGrpSpPr/>
          <p:nvPr/>
        </p:nvGrpSpPr>
        <p:grpSpPr>
          <a:xfrm>
            <a:off x="4408418" y="2609635"/>
            <a:ext cx="870946" cy="3508241"/>
            <a:chOff x="2027959" y="2003759"/>
            <a:chExt cx="870946" cy="3508241"/>
          </a:xfrm>
        </p:grpSpPr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2061997" y="2003759"/>
              <a:ext cx="836908" cy="399141"/>
            </a:xfrm>
            <a:prstGeom prst="rect">
              <a:avLst/>
            </a:prstGeom>
          </p:spPr>
        </p:pic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26"/>
            <a:stretch>
              <a:fillRect/>
            </a:stretch>
          </p:blipFill>
          <p:spPr>
            <a:xfrm>
              <a:off x="2031400" y="2628161"/>
              <a:ext cx="736509" cy="303021"/>
            </a:xfrm>
            <a:prstGeom prst="rect">
              <a:avLst/>
            </a:prstGeom>
          </p:spPr>
        </p:pic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27"/>
            <a:stretch>
              <a:fillRect/>
            </a:stretch>
          </p:blipFill>
          <p:spPr>
            <a:xfrm>
              <a:off x="2027959" y="3103247"/>
              <a:ext cx="743391" cy="743391"/>
            </a:xfrm>
            <a:prstGeom prst="rect">
              <a:avLst/>
            </a:prstGeom>
          </p:spPr>
        </p:pic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28"/>
            <a:stretch>
              <a:fillRect/>
            </a:stretch>
          </p:blipFill>
          <p:spPr>
            <a:xfrm>
              <a:off x="2075618" y="4863928"/>
              <a:ext cx="648072" cy="648072"/>
            </a:xfrm>
            <a:prstGeom prst="rect">
              <a:avLst/>
            </a:prstGeom>
          </p:spPr>
        </p:pic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9"/>
            <a:stretch>
              <a:fillRect/>
            </a:stretch>
          </p:blipFill>
          <p:spPr>
            <a:xfrm>
              <a:off x="2073407" y="4018703"/>
              <a:ext cx="652494" cy="673161"/>
            </a:xfrm>
            <a:prstGeom prst="rect">
              <a:avLst/>
            </a:prstGeom>
          </p:spPr>
        </p:pic>
      </p:grpSp>
      <p:pic>
        <p:nvPicPr>
          <p:cNvPr id="35" name="Picture 34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5660364" y="4568276"/>
            <a:ext cx="864096" cy="864096"/>
          </a:xfrm>
          <a:prstGeom prst="rect">
            <a:avLst/>
          </a:prstGeom>
        </p:spPr>
      </p:pic>
      <p:pic>
        <p:nvPicPr>
          <p:cNvPr id="36" name="Picture 2" descr="http://www.americanbankingnews.com/logos/bank-of-montreal-logo.jpg"/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4090" y="2587076"/>
            <a:ext cx="1045068" cy="482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4" descr="http://newsinfusion.com/uploaded_files/events/gallery/image/O_be0336bcdff9d189e4cd0fcd89ee777evertexlogosop%20rgb.jpg"/>
          <p:cNvPicPr>
            <a:picLocks noChangeAspect="1" noChangeArrowheads="1"/>
          </p:cNvPicPr>
          <p:nvPr/>
        </p:nvPicPr>
        <p:blipFill rotWithShape="1"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033"/>
          <a:stretch/>
        </p:blipFill>
        <p:spPr bwMode="auto">
          <a:xfrm>
            <a:off x="7255427" y="3452153"/>
            <a:ext cx="927644" cy="519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6" descr="https://upload.wikimedia.org/wikipedia/nah/2/25/BMW_logo.png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8926" y="2621324"/>
            <a:ext cx="547159" cy="547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35453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Navops</a:t>
            </a:r>
            <a:r>
              <a:rPr lang="en-US" dirty="0" smtClean="0"/>
              <a:t> for </a:t>
            </a:r>
            <a:r>
              <a:rPr lang="en-US" dirty="0" err="1" smtClean="0"/>
              <a:t>Kubernetes</a:t>
            </a:r>
            <a:endParaRPr lang="en-US" dirty="0"/>
          </a:p>
        </p:txBody>
      </p:sp>
      <p:pic>
        <p:nvPicPr>
          <p:cNvPr id="4" name="Picture 5">
            <a:extLst>
              <a:ext uri="{FF2B5EF4-FFF2-40B4-BE49-F238E27FC236}">
                <a16:creationId xmlns:a16="http://schemas.microsoft.com/office/drawing/2014/main" xmlns="" id="{71F5957A-C09D-4CEC-B3F5-EF12E32AE8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3220" y="1691517"/>
            <a:ext cx="3219450" cy="1352169"/>
          </a:xfrm>
          <a:prstGeom prst="rect">
            <a:avLst/>
          </a:prstGeom>
        </p:spPr>
      </p:pic>
      <p:pic>
        <p:nvPicPr>
          <p:cNvPr id="6" name="Picture 7">
            <a:extLst>
              <a:ext uri="{FF2B5EF4-FFF2-40B4-BE49-F238E27FC236}">
                <a16:creationId xmlns:a16="http://schemas.microsoft.com/office/drawing/2014/main" xmlns="" id="{2CB23BBC-F969-4AF5-AB3B-DFAB7EE1B4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506" y="3050484"/>
            <a:ext cx="748145" cy="457200"/>
          </a:xfrm>
          <a:prstGeom prst="rect">
            <a:avLst/>
          </a:prstGeom>
        </p:spPr>
      </p:pic>
      <p:sp>
        <p:nvSpPr>
          <p:cNvPr id="7" name="TextBox 8">
            <a:extLst>
              <a:ext uri="{FF2B5EF4-FFF2-40B4-BE49-F238E27FC236}">
                <a16:creationId xmlns:a16="http://schemas.microsoft.com/office/drawing/2014/main" xmlns="" id="{97873475-8F2D-46E0-A2BA-A66426BCB39A}"/>
              </a:ext>
            </a:extLst>
          </p:cNvPr>
          <p:cNvSpPr txBox="1"/>
          <p:nvPr/>
        </p:nvSpPr>
        <p:spPr>
          <a:xfrm>
            <a:off x="1723594" y="3585471"/>
            <a:ext cx="1633970" cy="584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sz="1600">
                <a:solidFill>
                  <a:schemeClr val="accent5">
                    <a:lumMod val="75000"/>
                  </a:schemeClr>
                </a:solidFill>
              </a:rPr>
              <a:t>Virtual       Multi-tenancy</a:t>
            </a:r>
            <a:endParaRPr lang="en-US" sz="160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8" name="Picture 17">
            <a:extLst>
              <a:ext uri="{FF2B5EF4-FFF2-40B4-BE49-F238E27FC236}">
                <a16:creationId xmlns:a16="http://schemas.microsoft.com/office/drawing/2014/main" xmlns="" id="{2FEE850E-DECC-40B8-BBA5-5FAE65BB50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8156" y="3050484"/>
            <a:ext cx="748145" cy="457200"/>
          </a:xfrm>
          <a:prstGeom prst="rect">
            <a:avLst/>
          </a:prstGeom>
        </p:spPr>
      </p:pic>
      <p:sp>
        <p:nvSpPr>
          <p:cNvPr id="9" name="TextBox 18">
            <a:extLst>
              <a:ext uri="{FF2B5EF4-FFF2-40B4-BE49-F238E27FC236}">
                <a16:creationId xmlns:a16="http://schemas.microsoft.com/office/drawing/2014/main" xmlns="" id="{45BA8323-7961-4253-8913-393FEDA1083A}"/>
              </a:ext>
            </a:extLst>
          </p:cNvPr>
          <p:cNvSpPr txBox="1"/>
          <p:nvPr/>
        </p:nvSpPr>
        <p:spPr>
          <a:xfrm>
            <a:off x="3495244" y="3585471"/>
            <a:ext cx="1633970" cy="584776"/>
          </a:xfrm>
          <a:prstGeom prst="rect">
            <a:avLst/>
          </a:prstGeom>
          <a:solidFill>
            <a:schemeClr val="bg1">
              <a:lumMod val="85000"/>
              <a:alpha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sz="1600" dirty="0">
                <a:solidFill>
                  <a:schemeClr val="accent5">
                    <a:lumMod val="75000"/>
                  </a:schemeClr>
                </a:solidFill>
              </a:rPr>
              <a:t>Mixed </a:t>
            </a:r>
            <a:r>
              <a:rPr lang="en-CA" sz="1600" dirty="0" smtClean="0">
                <a:solidFill>
                  <a:schemeClr val="accent5">
                    <a:lumMod val="75000"/>
                  </a:schemeClr>
                </a:solidFill>
              </a:rPr>
              <a:t>Workloads</a:t>
            </a:r>
          </a:p>
          <a:p>
            <a:pPr algn="ctr"/>
            <a:endParaRPr lang="en-US" sz="1600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10" name="Picture 19">
            <a:extLst>
              <a:ext uri="{FF2B5EF4-FFF2-40B4-BE49-F238E27FC236}">
                <a16:creationId xmlns:a16="http://schemas.microsoft.com/office/drawing/2014/main" xmlns="" id="{DCAA701B-DB0F-4036-8986-6BE645CDD5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9806" y="3050484"/>
            <a:ext cx="748145" cy="457200"/>
          </a:xfrm>
          <a:prstGeom prst="rect">
            <a:avLst/>
          </a:prstGeom>
        </p:spPr>
      </p:pic>
      <p:sp>
        <p:nvSpPr>
          <p:cNvPr id="11" name="TextBox 20">
            <a:extLst>
              <a:ext uri="{FF2B5EF4-FFF2-40B4-BE49-F238E27FC236}">
                <a16:creationId xmlns:a16="http://schemas.microsoft.com/office/drawing/2014/main" xmlns="" id="{1238F8FA-BE14-430A-B9DD-CA47B629A17E}"/>
              </a:ext>
            </a:extLst>
          </p:cNvPr>
          <p:cNvSpPr txBox="1"/>
          <p:nvPr/>
        </p:nvSpPr>
        <p:spPr>
          <a:xfrm>
            <a:off x="5266894" y="3592269"/>
            <a:ext cx="1633970" cy="584775"/>
          </a:xfrm>
          <a:prstGeom prst="rect">
            <a:avLst/>
          </a:prstGeom>
          <a:solidFill>
            <a:srgbClr val="F2F2F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sz="1600" dirty="0">
                <a:solidFill>
                  <a:schemeClr val="accent5">
                    <a:lumMod val="75000"/>
                  </a:schemeClr>
                </a:solidFill>
              </a:rPr>
              <a:t>Manage Cloud Resources</a:t>
            </a:r>
            <a:endParaRPr lang="en-US" sz="1600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12" name="Picture 21">
            <a:extLst>
              <a:ext uri="{FF2B5EF4-FFF2-40B4-BE49-F238E27FC236}">
                <a16:creationId xmlns:a16="http://schemas.microsoft.com/office/drawing/2014/main" xmlns="" id="{3CAFA21F-98C9-4051-93EF-4B73FE4826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1456" y="3043686"/>
            <a:ext cx="748145" cy="457200"/>
          </a:xfrm>
          <a:prstGeom prst="rect">
            <a:avLst/>
          </a:prstGeom>
        </p:spPr>
      </p:pic>
      <p:sp>
        <p:nvSpPr>
          <p:cNvPr id="13" name="TextBox 22">
            <a:extLst>
              <a:ext uri="{FF2B5EF4-FFF2-40B4-BE49-F238E27FC236}">
                <a16:creationId xmlns:a16="http://schemas.microsoft.com/office/drawing/2014/main" xmlns="" id="{3B94C51E-BC2E-4600-8324-590CA6DDE1E8}"/>
              </a:ext>
            </a:extLst>
          </p:cNvPr>
          <p:cNvSpPr txBox="1"/>
          <p:nvPr/>
        </p:nvSpPr>
        <p:spPr>
          <a:xfrm>
            <a:off x="7038544" y="3585471"/>
            <a:ext cx="1633970" cy="584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sz="1600" dirty="0">
                <a:solidFill>
                  <a:schemeClr val="accent5">
                    <a:lumMod val="75000"/>
                  </a:schemeClr>
                </a:solidFill>
              </a:rPr>
              <a:t>Application Workflows</a:t>
            </a:r>
            <a:endParaRPr lang="en-US" sz="1600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14" name="Picture 23">
            <a:extLst>
              <a:ext uri="{FF2B5EF4-FFF2-40B4-BE49-F238E27FC236}">
                <a16:creationId xmlns:a16="http://schemas.microsoft.com/office/drawing/2014/main" xmlns="" id="{CED4C8D8-A777-434D-9E7A-5745086E7E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3106" y="3050484"/>
            <a:ext cx="748145" cy="457200"/>
          </a:xfrm>
          <a:prstGeom prst="rect">
            <a:avLst/>
          </a:prstGeom>
        </p:spPr>
      </p:pic>
      <p:sp>
        <p:nvSpPr>
          <p:cNvPr id="15" name="TextBox 24">
            <a:extLst>
              <a:ext uri="{FF2B5EF4-FFF2-40B4-BE49-F238E27FC236}">
                <a16:creationId xmlns:a16="http://schemas.microsoft.com/office/drawing/2014/main" xmlns="" id="{AD610B90-F379-4F39-B5AC-6D35B5909699}"/>
              </a:ext>
            </a:extLst>
          </p:cNvPr>
          <p:cNvSpPr txBox="1"/>
          <p:nvPr/>
        </p:nvSpPr>
        <p:spPr>
          <a:xfrm>
            <a:off x="8810194" y="3592269"/>
            <a:ext cx="1633970" cy="584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sz="1600">
                <a:solidFill>
                  <a:schemeClr val="accent5">
                    <a:lumMod val="75000"/>
                  </a:schemeClr>
                </a:solidFill>
              </a:rPr>
              <a:t>Run Mesos Frameworks</a:t>
            </a:r>
            <a:endParaRPr lang="en-US" sz="160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6" name="TextBox 25">
            <a:extLst>
              <a:ext uri="{FF2B5EF4-FFF2-40B4-BE49-F238E27FC236}">
                <a16:creationId xmlns:a16="http://schemas.microsoft.com/office/drawing/2014/main" xmlns="" id="{C8183134-234A-4D27-BF90-36CD01FEF025}"/>
              </a:ext>
            </a:extLst>
          </p:cNvPr>
          <p:cNvSpPr txBox="1"/>
          <p:nvPr/>
        </p:nvSpPr>
        <p:spPr>
          <a:xfrm>
            <a:off x="1723594" y="4280795"/>
            <a:ext cx="1633970" cy="1898106"/>
          </a:xfrm>
          <a:prstGeom prst="rect">
            <a:avLst/>
          </a:prstGeom>
          <a:solidFill>
            <a:srgbClr val="E4E4EB">
              <a:alpha val="40000"/>
            </a:srgbClr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CA" dirty="0">
                <a:solidFill>
                  <a:schemeClr val="accent5">
                    <a:lumMod val="75000"/>
                  </a:schemeClr>
                </a:solidFill>
              </a:rPr>
              <a:t>Share clusters across teams and applications</a:t>
            </a: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7" name="TextBox 26">
            <a:extLst>
              <a:ext uri="{FF2B5EF4-FFF2-40B4-BE49-F238E27FC236}">
                <a16:creationId xmlns:a16="http://schemas.microsoft.com/office/drawing/2014/main" xmlns="" id="{AF9A943D-3774-4190-8F38-6E37DBC79AFF}"/>
              </a:ext>
            </a:extLst>
          </p:cNvPr>
          <p:cNvSpPr txBox="1"/>
          <p:nvPr/>
        </p:nvSpPr>
        <p:spPr>
          <a:xfrm>
            <a:off x="3495244" y="4280794"/>
            <a:ext cx="1633970" cy="1898106"/>
          </a:xfrm>
          <a:prstGeom prst="rect">
            <a:avLst/>
          </a:prstGeom>
          <a:solidFill>
            <a:srgbClr val="E4E4EB">
              <a:alpha val="40000"/>
            </a:srgbClr>
          </a:solidFill>
        </p:spPr>
        <p:txBody>
          <a:bodyPr wrap="square" rtlCol="0" anchor="ctr">
            <a:noAutofit/>
          </a:bodyPr>
          <a:lstStyle>
            <a:defPPr>
              <a:defRPr lang="en-US"/>
            </a:defPPr>
            <a:lvl1pPr algn="ctr">
              <a:defRPr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r>
              <a:rPr lang="en-CA" dirty="0"/>
              <a:t>Run containerized and non-containerized workloads on shared resources</a:t>
            </a:r>
            <a:endParaRPr lang="en-US" dirty="0"/>
          </a:p>
        </p:txBody>
      </p:sp>
      <p:sp>
        <p:nvSpPr>
          <p:cNvPr id="18" name="TextBox 27">
            <a:extLst>
              <a:ext uri="{FF2B5EF4-FFF2-40B4-BE49-F238E27FC236}">
                <a16:creationId xmlns:a16="http://schemas.microsoft.com/office/drawing/2014/main" xmlns="" id="{028F26A6-74D7-484A-840E-003495EFEB3C}"/>
              </a:ext>
            </a:extLst>
          </p:cNvPr>
          <p:cNvSpPr txBox="1"/>
          <p:nvPr/>
        </p:nvSpPr>
        <p:spPr>
          <a:xfrm>
            <a:off x="5266893" y="4280794"/>
            <a:ext cx="1633970" cy="1898106"/>
          </a:xfrm>
          <a:prstGeom prst="rect">
            <a:avLst/>
          </a:prstGeom>
          <a:solidFill>
            <a:srgbClr val="F5F3F7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CA" dirty="0">
                <a:solidFill>
                  <a:schemeClr val="accent5">
                    <a:lumMod val="75000"/>
                  </a:schemeClr>
                </a:solidFill>
              </a:rPr>
              <a:t>Prioritize workloads to efficiently use on-premises and cloud resources</a:t>
            </a: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9" name="TextBox 28">
            <a:extLst>
              <a:ext uri="{FF2B5EF4-FFF2-40B4-BE49-F238E27FC236}">
                <a16:creationId xmlns:a16="http://schemas.microsoft.com/office/drawing/2014/main" xmlns="" id="{FE34BEE2-FC2B-4100-8BBD-91F9A54558C7}"/>
              </a:ext>
            </a:extLst>
          </p:cNvPr>
          <p:cNvSpPr txBox="1"/>
          <p:nvPr/>
        </p:nvSpPr>
        <p:spPr>
          <a:xfrm>
            <a:off x="7038544" y="4280794"/>
            <a:ext cx="1633970" cy="1898106"/>
          </a:xfrm>
          <a:prstGeom prst="rect">
            <a:avLst/>
          </a:prstGeom>
          <a:solidFill>
            <a:srgbClr val="E4E4EB">
              <a:alpha val="40000"/>
            </a:srgbClr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CA">
                <a:solidFill>
                  <a:schemeClr val="accent5">
                    <a:lumMod val="75000"/>
                  </a:schemeClr>
                </a:solidFill>
              </a:rPr>
              <a:t>Sequence workflows to address job dependencies</a:t>
            </a:r>
            <a:endParaRPr lang="en-US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0" name="TextBox 29">
            <a:extLst>
              <a:ext uri="{FF2B5EF4-FFF2-40B4-BE49-F238E27FC236}">
                <a16:creationId xmlns:a16="http://schemas.microsoft.com/office/drawing/2014/main" xmlns="" id="{1EE0EDD0-A724-4218-9C9A-5DB49ACE2FDF}"/>
              </a:ext>
            </a:extLst>
          </p:cNvPr>
          <p:cNvSpPr txBox="1"/>
          <p:nvPr/>
        </p:nvSpPr>
        <p:spPr>
          <a:xfrm>
            <a:off x="8810194" y="4280794"/>
            <a:ext cx="1633970" cy="1898106"/>
          </a:xfrm>
          <a:prstGeom prst="rect">
            <a:avLst/>
          </a:prstGeom>
          <a:solidFill>
            <a:srgbClr val="E4E4EB">
              <a:alpha val="40000"/>
            </a:srgbClr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CA" dirty="0">
                <a:solidFill>
                  <a:schemeClr val="accent5">
                    <a:lumMod val="75000"/>
                  </a:schemeClr>
                </a:solidFill>
              </a:rPr>
              <a:t>Run frameworks seamlessly on a </a:t>
            </a:r>
            <a:r>
              <a:rPr lang="en-CA" dirty="0" err="1">
                <a:solidFill>
                  <a:schemeClr val="accent5">
                    <a:lumMod val="75000"/>
                  </a:schemeClr>
                </a:solidFill>
              </a:rPr>
              <a:t>Kubernetes</a:t>
            </a:r>
            <a:r>
              <a:rPr lang="en-CA" dirty="0">
                <a:solidFill>
                  <a:schemeClr val="accent5">
                    <a:lumMod val="75000"/>
                  </a:schemeClr>
                </a:solidFill>
              </a:rPr>
              <a:t> cluster</a:t>
            </a: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38106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91067" y="3105835"/>
            <a:ext cx="11514666" cy="769441"/>
          </a:xfrm>
          <a:prstGeom prst="rect">
            <a:avLst/>
          </a:prstGeom>
          <a:solidFill>
            <a:schemeClr val="bg1">
              <a:alpha val="16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4400" b="1" dirty="0" smtClean="0">
                <a:solidFill>
                  <a:schemeClr val="bg1"/>
                </a:solidFill>
              </a:rPr>
              <a:t>The IHME Environment</a:t>
            </a:r>
            <a:endParaRPr lang="en-US" sz="4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1789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2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IHME Technology Team</a:t>
            </a:r>
            <a:endParaRPr lang="en-US" sz="42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4717" y="1811867"/>
            <a:ext cx="10972800" cy="4487333"/>
          </a:xfrm>
        </p:spPr>
        <p:txBody>
          <a:bodyPr/>
          <a:lstStyle/>
          <a:p>
            <a:pPr marL="0" indent="0" algn="ctr">
              <a:buNone/>
            </a:pPr>
            <a:r>
              <a:rPr lang="en-US" sz="3600" b="1" dirty="0" smtClean="0"/>
              <a:t>Mission: </a:t>
            </a:r>
          </a:p>
          <a:p>
            <a:pPr marL="0" indent="0" algn="ctr">
              <a:buNone/>
            </a:pPr>
            <a:r>
              <a:rPr lang="en-US" sz="3200" dirty="0" smtClean="0"/>
              <a:t>To</a:t>
            </a:r>
            <a:r>
              <a:rPr lang="en-US" sz="3200" dirty="0"/>
              <a:t> </a:t>
            </a:r>
            <a:r>
              <a:rPr lang="en-US" sz="3200" b="1" u="sng" dirty="0"/>
              <a:t>enable</a:t>
            </a:r>
            <a:r>
              <a:rPr lang="en-US" sz="3200" dirty="0"/>
              <a:t>, </a:t>
            </a:r>
            <a:r>
              <a:rPr lang="en-US" sz="3200" b="1" u="sng" dirty="0"/>
              <a:t>empower</a:t>
            </a:r>
            <a:r>
              <a:rPr lang="en-US" sz="3200" dirty="0"/>
              <a:t> and </a:t>
            </a:r>
            <a:r>
              <a:rPr lang="en-US" sz="3200" b="1" u="sng" dirty="0"/>
              <a:t>engage</a:t>
            </a:r>
            <a:r>
              <a:rPr lang="en-US" sz="3200" dirty="0"/>
              <a:t> our partners in improving public health globally through data and innovative technologies.​</a:t>
            </a:r>
            <a:endParaRPr lang="en-US" sz="3200" dirty="0" smtClean="0"/>
          </a:p>
          <a:p>
            <a:pPr marL="0" indent="0" algn="ctr">
              <a:buNone/>
            </a:pPr>
            <a:endParaRPr lang="en-US" sz="3200" dirty="0"/>
          </a:p>
          <a:p>
            <a:pPr marL="0" indent="0" algn="ctr">
              <a:buNone/>
            </a:pPr>
            <a:r>
              <a:rPr lang="en-US" sz="3600" b="1" dirty="0" smtClean="0"/>
              <a:t>Details:</a:t>
            </a:r>
          </a:p>
          <a:p>
            <a:pPr marL="0" indent="0" algn="ctr">
              <a:buNone/>
            </a:pPr>
            <a:r>
              <a:rPr lang="en-US" sz="3200" dirty="0" smtClean="0"/>
              <a:t>Sixty-one People across</a:t>
            </a:r>
          </a:p>
          <a:p>
            <a:pPr marL="0" indent="0" algn="ctr">
              <a:buNone/>
            </a:pPr>
            <a:r>
              <a:rPr lang="en-US" sz="3200" dirty="0" smtClean="0"/>
              <a:t>Infrastructure/DevOps, Data Management,  Visualization, Data Science, Engineering, Workforce Technology Enablement.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63304527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2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IHME Technology Users</a:t>
            </a:r>
            <a:endParaRPr lang="en-US" sz="42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4717" y="1811867"/>
            <a:ext cx="10972800" cy="4487333"/>
          </a:xfrm>
        </p:spPr>
        <p:txBody>
          <a:bodyPr/>
          <a:lstStyle/>
          <a:p>
            <a:r>
              <a:rPr lang="en-US" sz="2800" dirty="0" smtClean="0"/>
              <a:t>Researchers</a:t>
            </a:r>
          </a:p>
          <a:p>
            <a:pPr lvl="1"/>
            <a:r>
              <a:rPr lang="en-US" sz="2533" dirty="0" smtClean="0"/>
              <a:t>Differing technology backgrounds</a:t>
            </a:r>
          </a:p>
          <a:p>
            <a:pPr lvl="1"/>
            <a:r>
              <a:rPr lang="en-US" sz="2533" dirty="0" smtClean="0"/>
              <a:t>Need to run sophisticated statistical models</a:t>
            </a:r>
          </a:p>
          <a:p>
            <a:pPr lvl="1"/>
            <a:r>
              <a:rPr lang="en-US" sz="2533" dirty="0" smtClean="0"/>
              <a:t>Need to have customized tech stack</a:t>
            </a:r>
          </a:p>
          <a:p>
            <a:pPr lvl="1"/>
            <a:endParaRPr lang="en-US" sz="2533" dirty="0" smtClean="0"/>
          </a:p>
          <a:p>
            <a:r>
              <a:rPr lang="en-US" sz="2800" dirty="0" smtClean="0"/>
              <a:t>IHME Support Functions (Finance &amp; Planning Operations, Human Resources &amp; Training, Global Engagement, Executive Support Team)</a:t>
            </a:r>
          </a:p>
          <a:p>
            <a:pPr lvl="1"/>
            <a:r>
              <a:rPr lang="en-US" sz="2533" dirty="0" smtClean="0"/>
              <a:t>Document Management</a:t>
            </a:r>
          </a:p>
          <a:p>
            <a:pPr lvl="1"/>
            <a:r>
              <a:rPr lang="en-US" sz="2533" dirty="0" smtClean="0"/>
              <a:t>Collaboration Management</a:t>
            </a:r>
          </a:p>
          <a:p>
            <a:pPr lvl="1"/>
            <a:r>
              <a:rPr lang="en-US" sz="2533" dirty="0" smtClean="0"/>
              <a:t>Customer Relationship Management</a:t>
            </a:r>
          </a:p>
          <a:p>
            <a:pPr lvl="1"/>
            <a:endParaRPr lang="en-US" sz="2533" dirty="0"/>
          </a:p>
        </p:txBody>
      </p:sp>
    </p:spTree>
    <p:extLst>
      <p:ext uri="{BB962C8B-B14F-4D97-AF65-F5344CB8AC3E}">
        <p14:creationId xmlns:p14="http://schemas.microsoft.com/office/powerpoint/2010/main" val="92562165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2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Environment Overview</a:t>
            </a:r>
            <a:endParaRPr lang="en-US" sz="42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" name="Content Placeholder 1"/>
          <p:cNvSpPr>
            <a:spLocks noGrp="1"/>
          </p:cNvSpPr>
          <p:nvPr>
            <p:ph idx="1"/>
          </p:nvPr>
        </p:nvSpPr>
        <p:spPr>
          <a:xfrm>
            <a:off x="1035143" y="1768389"/>
            <a:ext cx="5632316" cy="4425287"/>
          </a:xfrm>
        </p:spPr>
        <p:txBody>
          <a:bodyPr/>
          <a:lstStyle/>
          <a:p>
            <a:r>
              <a:rPr lang="en-US" sz="2800" dirty="0" smtClean="0"/>
              <a:t>HPC nodes: 550</a:t>
            </a:r>
          </a:p>
          <a:p>
            <a:pPr lvl="1"/>
            <a:r>
              <a:rPr lang="en-US" sz="2533" dirty="0" smtClean="0"/>
              <a:t>Intel and AMD</a:t>
            </a:r>
          </a:p>
          <a:p>
            <a:pPr lvl="1"/>
            <a:r>
              <a:rPr lang="en-US" sz="2533" dirty="0" smtClean="0"/>
              <a:t>dev and prod</a:t>
            </a:r>
          </a:p>
          <a:p>
            <a:r>
              <a:rPr lang="en-US" sz="2800" dirty="0" smtClean="0"/>
              <a:t>Virtual machines: 381</a:t>
            </a:r>
          </a:p>
          <a:p>
            <a:pPr lvl="1"/>
            <a:r>
              <a:rPr lang="en-US" sz="2533" dirty="0"/>
              <a:t>VMware vSphere</a:t>
            </a:r>
            <a:endParaRPr lang="en-US" sz="2533" dirty="0" smtClean="0"/>
          </a:p>
          <a:p>
            <a:r>
              <a:rPr lang="en-US" sz="2800" dirty="0" smtClean="0"/>
              <a:t>Containers: 300</a:t>
            </a:r>
          </a:p>
          <a:p>
            <a:pPr lvl="1"/>
            <a:r>
              <a:rPr lang="en-US" sz="2533" dirty="0" smtClean="0"/>
              <a:t>Docker</a:t>
            </a:r>
          </a:p>
          <a:p>
            <a:r>
              <a:rPr lang="en-US" sz="2800" dirty="0" smtClean="0"/>
              <a:t>Usable Storage: 5.8 PB</a:t>
            </a:r>
          </a:p>
          <a:p>
            <a:pPr lvl="1"/>
            <a:r>
              <a:rPr lang="en-US" sz="2533" dirty="0" err="1" smtClean="0"/>
              <a:t>Qumulo</a:t>
            </a:r>
            <a:r>
              <a:rPr lang="en-US" sz="2533" dirty="0" smtClean="0"/>
              <a:t> clusters</a:t>
            </a:r>
          </a:p>
          <a:p>
            <a:r>
              <a:rPr lang="en-US" sz="2800" dirty="0" smtClean="0"/>
              <a:t>Tape Storage: 9.2 PB</a:t>
            </a:r>
          </a:p>
          <a:p>
            <a:endParaRPr lang="en-US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F1E776F5-9A26-455E-BF09-7D727D022004}" type="slidenum">
              <a:rPr lang="en-US" smtClean="0"/>
              <a:pPr algn="ctr"/>
              <a:t>18</a:t>
            </a:fld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6633454" y="2246747"/>
            <a:ext cx="4278683" cy="3255568"/>
            <a:chOff x="2168524" y="120271"/>
            <a:chExt cx="8289632" cy="5693156"/>
          </a:xfrm>
        </p:grpSpPr>
        <p:pic>
          <p:nvPicPr>
            <p:cNvPr id="10" name="image21.jpeg" descr="https://www.extremetech.com/wp-content/uploads/2016/07/Samsung-SSD.jp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8158489" y="120271"/>
              <a:ext cx="2299667" cy="1269608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11" name="image22.jpeg" descr="http://static.nix.ru/autocatalog/memory_modules_kingston/194825_2254_draft.jp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 rot="20735903">
              <a:off x="2168524" y="1027103"/>
              <a:ext cx="2381887" cy="1203613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12" name="image23.png" descr="http://www.intelserveredge.com/assets/H2312XXKR2_HNS2600KP_1243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2447925" y="492761"/>
              <a:ext cx="7214462" cy="5320666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13" name="image24.jpeg" descr="http://bwindia.net/bwfiles/images/Intel%20Xeon%20E5%20v4%20Tray.jpg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9024592" y="2030932"/>
              <a:ext cx="1058151" cy="1058151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14" name="Shape 303"/>
            <p:cNvSpPr/>
            <p:nvPr/>
          </p:nvSpPr>
          <p:spPr>
            <a:xfrm flipH="1">
              <a:off x="6891497" y="2439662"/>
              <a:ext cx="2081052" cy="5321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157" extrusionOk="0">
                  <a:moveTo>
                    <a:pt x="0" y="2480"/>
                  </a:moveTo>
                  <a:cubicBezTo>
                    <a:pt x="4975" y="519"/>
                    <a:pt x="9950" y="-1443"/>
                    <a:pt x="13550" y="1503"/>
                  </a:cubicBezTo>
                  <a:cubicBezTo>
                    <a:pt x="17150" y="4449"/>
                    <a:pt x="21600" y="20157"/>
                    <a:pt x="21600" y="20157"/>
                  </a:cubicBezTo>
                </a:path>
              </a:pathLst>
            </a:custGeom>
            <a:ln w="38100" cap="rnd">
              <a:solidFill>
                <a:srgbClr val="F18F45"/>
              </a:solidFill>
              <a:tailEnd type="triangle"/>
            </a:ln>
          </p:spPr>
          <p:txBody>
            <a:bodyPr lIns="45719" rIns="45719" anchor="ctr"/>
            <a:lstStyle/>
            <a:p>
              <a:pPr algn="ctr" hangingPunct="0">
                <a:defRPr>
                  <a:solidFill>
                    <a:srgbClr val="FFFFFF"/>
                  </a:solidFill>
                </a:defRPr>
              </a:pPr>
              <a:endParaRPr kern="0">
                <a:solidFill>
                  <a:srgbClr val="FFFFFF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5" name="Shape 304"/>
            <p:cNvSpPr/>
            <p:nvPr/>
          </p:nvSpPr>
          <p:spPr>
            <a:xfrm flipH="1">
              <a:off x="6912625" y="1004937"/>
              <a:ext cx="1837677" cy="4484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157" extrusionOk="0">
                  <a:moveTo>
                    <a:pt x="0" y="2480"/>
                  </a:moveTo>
                  <a:cubicBezTo>
                    <a:pt x="4975" y="519"/>
                    <a:pt x="9950" y="-1443"/>
                    <a:pt x="13550" y="1503"/>
                  </a:cubicBezTo>
                  <a:cubicBezTo>
                    <a:pt x="17150" y="4449"/>
                    <a:pt x="21600" y="20157"/>
                    <a:pt x="21600" y="20157"/>
                  </a:cubicBezTo>
                </a:path>
              </a:pathLst>
            </a:custGeom>
            <a:ln w="38100" cap="rnd">
              <a:solidFill>
                <a:srgbClr val="B889DB"/>
              </a:solidFill>
              <a:tailEnd type="triangle"/>
            </a:ln>
          </p:spPr>
          <p:txBody>
            <a:bodyPr lIns="45719" rIns="45719" anchor="ctr"/>
            <a:lstStyle/>
            <a:p>
              <a:pPr algn="ctr" hangingPunct="0">
                <a:defRPr>
                  <a:solidFill>
                    <a:srgbClr val="FFFFFF"/>
                  </a:solidFill>
                </a:defRPr>
              </a:pPr>
              <a:endParaRPr kern="0">
                <a:solidFill>
                  <a:srgbClr val="FFFFFF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6" name="Shape 305"/>
            <p:cNvSpPr/>
            <p:nvPr/>
          </p:nvSpPr>
          <p:spPr>
            <a:xfrm>
              <a:off x="6978651" y="1814184"/>
              <a:ext cx="2127589" cy="4459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973" extrusionOk="0">
                  <a:moveTo>
                    <a:pt x="21600" y="17002"/>
                  </a:moveTo>
                  <a:cubicBezTo>
                    <a:pt x="16564" y="8187"/>
                    <a:pt x="11528" y="-627"/>
                    <a:pt x="7928" y="35"/>
                  </a:cubicBezTo>
                  <a:cubicBezTo>
                    <a:pt x="4328" y="697"/>
                    <a:pt x="2164" y="10835"/>
                    <a:pt x="0" y="20973"/>
                  </a:cubicBezTo>
                </a:path>
              </a:pathLst>
            </a:custGeom>
            <a:ln w="38100" cap="rnd">
              <a:solidFill>
                <a:srgbClr val="F18F45"/>
              </a:solidFill>
              <a:tailEnd type="triangle"/>
            </a:ln>
          </p:spPr>
          <p:txBody>
            <a:bodyPr lIns="45719" rIns="45719" anchor="ctr"/>
            <a:lstStyle/>
            <a:p>
              <a:pPr algn="ctr" hangingPunct="0">
                <a:defRPr>
                  <a:solidFill>
                    <a:srgbClr val="FFFFFF"/>
                  </a:solidFill>
                </a:defRPr>
              </a:pPr>
              <a:endParaRPr kern="0">
                <a:solidFill>
                  <a:srgbClr val="FFFFFF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7" name="Shape 306"/>
            <p:cNvSpPr/>
            <p:nvPr/>
          </p:nvSpPr>
          <p:spPr>
            <a:xfrm>
              <a:off x="3937001" y="1625601"/>
              <a:ext cx="2330451" cy="11747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380" y="594"/>
                    <a:pt x="10761" y="1187"/>
                    <a:pt x="14361" y="4787"/>
                  </a:cubicBezTo>
                  <a:cubicBezTo>
                    <a:pt x="17961" y="8387"/>
                    <a:pt x="19780" y="14994"/>
                    <a:pt x="21600" y="21600"/>
                  </a:cubicBezTo>
                </a:path>
              </a:pathLst>
            </a:custGeom>
            <a:ln w="38100" cap="rnd">
              <a:solidFill>
                <a:srgbClr val="65D965"/>
              </a:solidFill>
              <a:tailEnd type="triangle"/>
            </a:ln>
          </p:spPr>
          <p:txBody>
            <a:bodyPr lIns="45719" rIns="45719" anchor="ctr"/>
            <a:lstStyle/>
            <a:p>
              <a:pPr algn="ctr" hangingPunct="0">
                <a:defRPr>
                  <a:solidFill>
                    <a:srgbClr val="FFFFFF"/>
                  </a:solidFill>
                </a:defRPr>
              </a:pPr>
              <a:endParaRPr kern="0">
                <a:solidFill>
                  <a:srgbClr val="FFFFFF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8" name="Shape 307"/>
            <p:cNvSpPr/>
            <p:nvPr/>
          </p:nvSpPr>
          <p:spPr>
            <a:xfrm>
              <a:off x="4020112" y="1504949"/>
              <a:ext cx="3466538" cy="1435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380" y="594"/>
                    <a:pt x="10761" y="1187"/>
                    <a:pt x="14361" y="4787"/>
                  </a:cubicBezTo>
                  <a:cubicBezTo>
                    <a:pt x="17961" y="8387"/>
                    <a:pt x="19780" y="14994"/>
                    <a:pt x="21600" y="21600"/>
                  </a:cubicBezTo>
                </a:path>
              </a:pathLst>
            </a:custGeom>
            <a:ln w="38100" cap="rnd">
              <a:solidFill>
                <a:srgbClr val="65D965"/>
              </a:solidFill>
              <a:tailEnd type="triangle"/>
            </a:ln>
          </p:spPr>
          <p:txBody>
            <a:bodyPr lIns="45719" rIns="45719" anchor="ctr"/>
            <a:lstStyle/>
            <a:p>
              <a:pPr algn="ctr" hangingPunct="0">
                <a:defRPr>
                  <a:solidFill>
                    <a:srgbClr val="FFFFFF"/>
                  </a:solidFill>
                </a:defRPr>
              </a:pPr>
              <a:endParaRPr kern="0">
                <a:solidFill>
                  <a:srgbClr val="FFFFFF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9" name="Shape 308"/>
            <p:cNvSpPr/>
            <p:nvPr/>
          </p:nvSpPr>
          <p:spPr>
            <a:xfrm>
              <a:off x="4067512" y="1427473"/>
              <a:ext cx="3689012" cy="7106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380" y="594"/>
                    <a:pt x="10761" y="1187"/>
                    <a:pt x="14361" y="4787"/>
                  </a:cubicBezTo>
                  <a:cubicBezTo>
                    <a:pt x="17961" y="8387"/>
                    <a:pt x="19780" y="14994"/>
                    <a:pt x="21600" y="21600"/>
                  </a:cubicBezTo>
                </a:path>
              </a:pathLst>
            </a:custGeom>
            <a:ln w="38100" cap="rnd">
              <a:solidFill>
                <a:srgbClr val="65D965"/>
              </a:solidFill>
              <a:tailEnd type="triangle"/>
            </a:ln>
          </p:spPr>
          <p:txBody>
            <a:bodyPr lIns="45719" rIns="45719" anchor="ctr"/>
            <a:lstStyle/>
            <a:p>
              <a:pPr algn="ctr" hangingPunct="0">
                <a:defRPr>
                  <a:solidFill>
                    <a:srgbClr val="FFFFFF"/>
                  </a:solidFill>
                </a:defRPr>
              </a:pPr>
              <a:endParaRPr kern="0">
                <a:solidFill>
                  <a:srgbClr val="FFFFFF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" name="Shape 311"/>
            <p:cNvSpPr/>
            <p:nvPr/>
          </p:nvSpPr>
          <p:spPr>
            <a:xfrm rot="167870">
              <a:off x="3988304" y="1617649"/>
              <a:ext cx="2401531" cy="5729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380" y="594"/>
                    <a:pt x="10761" y="1187"/>
                    <a:pt x="14361" y="4787"/>
                  </a:cubicBezTo>
                  <a:cubicBezTo>
                    <a:pt x="17961" y="8387"/>
                    <a:pt x="19780" y="14994"/>
                    <a:pt x="21600" y="21600"/>
                  </a:cubicBezTo>
                </a:path>
              </a:pathLst>
            </a:custGeom>
            <a:ln w="38100" cap="rnd">
              <a:solidFill>
                <a:srgbClr val="65D965"/>
              </a:solidFill>
              <a:tailEnd type="triangle"/>
            </a:ln>
          </p:spPr>
          <p:txBody>
            <a:bodyPr lIns="45719" rIns="45719" anchor="ctr"/>
            <a:lstStyle/>
            <a:p>
              <a:pPr algn="ctr" hangingPunct="0">
                <a:defRPr>
                  <a:solidFill>
                    <a:srgbClr val="FFFFFF"/>
                  </a:solidFill>
                </a:defRPr>
              </a:pPr>
              <a:endParaRPr kern="0">
                <a:solidFill>
                  <a:srgbClr val="FFFFFF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" name="Shape 314"/>
            <p:cNvSpPr/>
            <p:nvPr/>
          </p:nvSpPr>
          <p:spPr>
            <a:xfrm>
              <a:off x="7550797" y="3877244"/>
              <a:ext cx="411455" cy="11198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64" h="21600" extrusionOk="0">
                  <a:moveTo>
                    <a:pt x="0" y="0"/>
                  </a:moveTo>
                  <a:cubicBezTo>
                    <a:pt x="10240" y="3514"/>
                    <a:pt x="20480" y="7029"/>
                    <a:pt x="21040" y="10629"/>
                  </a:cubicBezTo>
                  <a:cubicBezTo>
                    <a:pt x="21600" y="14229"/>
                    <a:pt x="12480" y="17914"/>
                    <a:pt x="3361" y="21600"/>
                  </a:cubicBezTo>
                </a:path>
              </a:pathLst>
            </a:custGeom>
            <a:ln w="38100" cap="rnd">
              <a:solidFill>
                <a:srgbClr val="FF0000"/>
              </a:solidFill>
              <a:tailEnd type="triangle"/>
            </a:ln>
          </p:spPr>
          <p:txBody>
            <a:bodyPr lIns="45719" rIns="45719" anchor="ctr"/>
            <a:lstStyle/>
            <a:p>
              <a:pPr algn="ctr" hangingPunct="0">
                <a:defRPr>
                  <a:solidFill>
                    <a:srgbClr val="FFFFFF"/>
                  </a:solidFill>
                </a:defRPr>
              </a:pPr>
              <a:endParaRPr kern="0">
                <a:solidFill>
                  <a:srgbClr val="FFFFFF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" name="Shape 315"/>
            <p:cNvSpPr/>
            <p:nvPr/>
          </p:nvSpPr>
          <p:spPr>
            <a:xfrm rot="20449407">
              <a:off x="7836088" y="3584891"/>
              <a:ext cx="553423" cy="14769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64" h="21600" extrusionOk="0">
                  <a:moveTo>
                    <a:pt x="0" y="0"/>
                  </a:moveTo>
                  <a:cubicBezTo>
                    <a:pt x="10240" y="3514"/>
                    <a:pt x="20480" y="7029"/>
                    <a:pt x="21040" y="10629"/>
                  </a:cubicBezTo>
                  <a:cubicBezTo>
                    <a:pt x="21600" y="14229"/>
                    <a:pt x="12480" y="17914"/>
                    <a:pt x="3361" y="21600"/>
                  </a:cubicBezTo>
                </a:path>
              </a:pathLst>
            </a:custGeom>
            <a:ln w="38100" cap="rnd">
              <a:solidFill>
                <a:srgbClr val="FF0000"/>
              </a:solidFill>
              <a:tailEnd type="triangle"/>
            </a:ln>
          </p:spPr>
          <p:txBody>
            <a:bodyPr lIns="45719" rIns="45719" anchor="ctr"/>
            <a:lstStyle/>
            <a:p>
              <a:pPr algn="ctr" hangingPunct="0">
                <a:defRPr>
                  <a:solidFill>
                    <a:srgbClr val="FFFFFF"/>
                  </a:solidFill>
                </a:defRPr>
              </a:pPr>
              <a:endParaRPr kern="0">
                <a:solidFill>
                  <a:srgbClr val="FFFFFF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3" name="Shape 316"/>
            <p:cNvSpPr/>
            <p:nvPr/>
          </p:nvSpPr>
          <p:spPr>
            <a:xfrm rot="20969584">
              <a:off x="7691865" y="3751034"/>
              <a:ext cx="558204" cy="12831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64" h="21600" extrusionOk="0">
                  <a:moveTo>
                    <a:pt x="0" y="0"/>
                  </a:moveTo>
                  <a:cubicBezTo>
                    <a:pt x="10240" y="3514"/>
                    <a:pt x="20480" y="7029"/>
                    <a:pt x="21040" y="10629"/>
                  </a:cubicBezTo>
                  <a:cubicBezTo>
                    <a:pt x="21600" y="14229"/>
                    <a:pt x="12480" y="17914"/>
                    <a:pt x="3361" y="21600"/>
                  </a:cubicBezTo>
                </a:path>
              </a:pathLst>
            </a:custGeom>
            <a:ln w="38100" cap="rnd">
              <a:solidFill>
                <a:srgbClr val="FF0000"/>
              </a:solidFill>
              <a:tailEnd type="triangle"/>
            </a:ln>
          </p:spPr>
          <p:txBody>
            <a:bodyPr lIns="45719" rIns="45719" anchor="ctr"/>
            <a:lstStyle/>
            <a:p>
              <a:pPr algn="ctr" hangingPunct="0">
                <a:defRPr>
                  <a:solidFill>
                    <a:srgbClr val="FFFFFF"/>
                  </a:solidFill>
                </a:defRPr>
              </a:pPr>
              <a:endParaRPr kern="0">
                <a:solidFill>
                  <a:srgbClr val="FFFFFF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4" name="Shape 317"/>
            <p:cNvSpPr/>
            <p:nvPr/>
          </p:nvSpPr>
          <p:spPr>
            <a:xfrm rot="20135327">
              <a:off x="7953324" y="3401078"/>
              <a:ext cx="678819" cy="16732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64" h="21600" extrusionOk="0">
                  <a:moveTo>
                    <a:pt x="0" y="0"/>
                  </a:moveTo>
                  <a:cubicBezTo>
                    <a:pt x="10240" y="3514"/>
                    <a:pt x="20480" y="7029"/>
                    <a:pt x="21040" y="10629"/>
                  </a:cubicBezTo>
                  <a:cubicBezTo>
                    <a:pt x="21600" y="14229"/>
                    <a:pt x="12480" y="17914"/>
                    <a:pt x="3361" y="21600"/>
                  </a:cubicBezTo>
                </a:path>
              </a:pathLst>
            </a:custGeom>
            <a:ln w="38100" cap="rnd">
              <a:solidFill>
                <a:srgbClr val="FF0000"/>
              </a:solidFill>
              <a:tailEnd type="triangle"/>
            </a:ln>
          </p:spPr>
          <p:txBody>
            <a:bodyPr lIns="45719" rIns="45719" anchor="ctr"/>
            <a:lstStyle/>
            <a:p>
              <a:pPr algn="ctr" hangingPunct="0">
                <a:defRPr>
                  <a:solidFill>
                    <a:srgbClr val="FFFFFF"/>
                  </a:solidFill>
                </a:defRPr>
              </a:pPr>
              <a:endParaRPr kern="0">
                <a:solidFill>
                  <a:srgbClr val="FFFFFF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28" name="Shape 313"/>
          <p:cNvSpPr/>
          <p:nvPr/>
        </p:nvSpPr>
        <p:spPr>
          <a:xfrm>
            <a:off x="5920796" y="4269171"/>
            <a:ext cx="2400541" cy="1715854"/>
          </a:xfrm>
          <a:prstGeom prst="rect">
            <a:avLst/>
          </a:prstGeom>
          <a:solidFill>
            <a:srgbClr val="FFFFFF"/>
          </a:solidFill>
          <a:ln w="25400" cap="sq">
            <a:solidFill>
              <a:srgbClr val="448C0A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algn="ctr" hangingPunct="0">
              <a:defRPr sz="2800"/>
            </a:pPr>
            <a:r>
              <a:rPr sz="2800" kern="0" dirty="0" smtClea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A</a:t>
            </a:r>
            <a:r>
              <a:rPr lang="en-US" sz="2800" kern="0" dirty="0" smtClea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n Intel </a:t>
            </a:r>
            <a:r>
              <a:rPr lang="en-US" sz="2800" kern="0" smtClea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HPC </a:t>
            </a:r>
            <a:r>
              <a:rPr sz="2800" kern="0" smtClea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Node</a:t>
            </a:r>
            <a:endParaRPr sz="280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marL="0" lvl="1" indent="457200" hangingPunct="0">
              <a:lnSpc>
                <a:spcPct val="150000"/>
              </a:lnSpc>
              <a:defRPr sz="1100"/>
            </a:pPr>
            <a:r>
              <a:rPr sz="11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56 compute cores</a:t>
            </a:r>
          </a:p>
          <a:p>
            <a:pPr marL="0" lvl="1" indent="457200" hangingPunct="0">
              <a:lnSpc>
                <a:spcPct val="150000"/>
              </a:lnSpc>
              <a:defRPr sz="1100"/>
            </a:pPr>
            <a:r>
              <a:rPr sz="11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512 GB of memory</a:t>
            </a:r>
          </a:p>
          <a:p>
            <a:pPr marL="0" lvl="1" indent="457200" hangingPunct="0">
              <a:lnSpc>
                <a:spcPct val="150000"/>
              </a:lnSpc>
              <a:defRPr sz="1100"/>
            </a:pPr>
            <a:r>
              <a:rPr lang="en-US" sz="11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8</a:t>
            </a:r>
            <a:r>
              <a:rPr sz="1100" kern="0" dirty="0" smtClea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00 </a:t>
            </a:r>
            <a:r>
              <a:rPr sz="11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GB of solid state storage</a:t>
            </a:r>
          </a:p>
        </p:txBody>
      </p:sp>
    </p:spTree>
    <p:extLst>
      <p:ext uri="{BB962C8B-B14F-4D97-AF65-F5344CB8AC3E}">
        <p14:creationId xmlns:p14="http://schemas.microsoft.com/office/powerpoint/2010/main" val="2065913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2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Hardware</a:t>
            </a:r>
            <a:endParaRPr lang="en-US" sz="42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" name="Content Placeholder 1"/>
          <p:cNvSpPr>
            <a:spLocks noGrp="1"/>
          </p:cNvSpPr>
          <p:nvPr>
            <p:ph idx="1"/>
          </p:nvPr>
        </p:nvSpPr>
        <p:spPr>
          <a:xfrm>
            <a:off x="169333" y="1813654"/>
            <a:ext cx="7840134" cy="4425287"/>
          </a:xfrm>
        </p:spPr>
        <p:txBody>
          <a:bodyPr/>
          <a:lstStyle/>
          <a:p>
            <a:r>
              <a:rPr lang="en-US" sz="2000" dirty="0"/>
              <a:t>HPC Cluster</a:t>
            </a:r>
          </a:p>
          <a:p>
            <a:pPr lvl="1"/>
            <a:r>
              <a:rPr lang="en-US" sz="2000" dirty="0"/>
              <a:t>Primary Modeling: </a:t>
            </a:r>
          </a:p>
          <a:p>
            <a:pPr lvl="2"/>
            <a:r>
              <a:rPr lang="en-US" sz="2000" dirty="0"/>
              <a:t>500x Heterogeneous x86 nodes for ~25k cores, 150TB Memory</a:t>
            </a:r>
          </a:p>
          <a:p>
            <a:pPr lvl="1"/>
            <a:r>
              <a:rPr lang="en-US" sz="2000" dirty="0"/>
              <a:t>Machine Learning:</a:t>
            </a:r>
          </a:p>
          <a:p>
            <a:pPr lvl="2"/>
            <a:r>
              <a:rPr lang="en-US" sz="2000" dirty="0"/>
              <a:t>4x </a:t>
            </a:r>
            <a:r>
              <a:rPr lang="en-US" sz="2000" dirty="0" err="1"/>
              <a:t>Nvidia</a:t>
            </a:r>
            <a:r>
              <a:rPr lang="en-US" sz="2000" dirty="0"/>
              <a:t> CUDA on Kepler</a:t>
            </a:r>
          </a:p>
          <a:p>
            <a:r>
              <a:rPr lang="en-US" sz="2000" dirty="0"/>
              <a:t>Storage Tiers</a:t>
            </a:r>
          </a:p>
          <a:p>
            <a:pPr lvl="1"/>
            <a:r>
              <a:rPr lang="en-US" sz="2000" dirty="0"/>
              <a:t>Primary ingress &amp; archival (</a:t>
            </a:r>
            <a:r>
              <a:rPr lang="en-US" sz="2000" dirty="0" err="1"/>
              <a:t>StornextFS</a:t>
            </a:r>
            <a:r>
              <a:rPr lang="en-US" sz="2000" dirty="0"/>
              <a:t>)</a:t>
            </a:r>
          </a:p>
          <a:p>
            <a:pPr lvl="1"/>
            <a:r>
              <a:rPr lang="en-US" sz="2000" dirty="0" smtClean="0"/>
              <a:t>VMWare </a:t>
            </a:r>
            <a:r>
              <a:rPr lang="en-US" sz="2000" dirty="0"/>
              <a:t>for public facing DB &amp; Web (LSI &amp; </a:t>
            </a:r>
            <a:r>
              <a:rPr lang="en-US" sz="2000" dirty="0" err="1"/>
              <a:t>Netapp</a:t>
            </a:r>
            <a:r>
              <a:rPr lang="en-US" sz="2000" dirty="0"/>
              <a:t> Arrays)</a:t>
            </a:r>
          </a:p>
          <a:p>
            <a:pPr lvl="1"/>
            <a:r>
              <a:rPr lang="en-US" sz="2000" dirty="0"/>
              <a:t>HPC transform &amp; scratch (</a:t>
            </a:r>
            <a:r>
              <a:rPr lang="en-US" sz="2000" dirty="0" err="1"/>
              <a:t>Qumulo</a:t>
            </a:r>
            <a:r>
              <a:rPr lang="en-US" sz="2000" dirty="0"/>
              <a:t>)</a:t>
            </a:r>
          </a:p>
          <a:p>
            <a:r>
              <a:rPr lang="en-US" sz="2000" dirty="0"/>
              <a:t>Fabrics</a:t>
            </a:r>
          </a:p>
          <a:p>
            <a:pPr lvl="1"/>
            <a:r>
              <a:rPr lang="en-US" sz="2000" dirty="0"/>
              <a:t>10/40G Ethernet</a:t>
            </a:r>
          </a:p>
          <a:p>
            <a:pPr lvl="1"/>
            <a:r>
              <a:rPr lang="en-US" sz="2000" dirty="0" err="1"/>
              <a:t>Infiniband</a:t>
            </a:r>
            <a:r>
              <a:rPr lang="en-US" sz="2000" dirty="0"/>
              <a:t> &amp; </a:t>
            </a:r>
            <a:r>
              <a:rPr lang="en-US" sz="2000" dirty="0" err="1"/>
              <a:t>Fiberchannel</a:t>
            </a:r>
            <a:endParaRPr lang="en-US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F1E776F5-9A26-455E-BF09-7D727D022004}" type="slidenum">
              <a:rPr lang="en-US" smtClean="0"/>
              <a:pPr algn="ctr"/>
              <a:t>19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5413" y="1678191"/>
            <a:ext cx="3349837" cy="234810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5413" y="4176326"/>
            <a:ext cx="3349837" cy="2233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32859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Your Speakers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8115" y="2189878"/>
            <a:ext cx="2449855" cy="244985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164480" y="4893734"/>
            <a:ext cx="36109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Jason Smith</a:t>
            </a:r>
            <a:endParaRPr lang="en-US" dirty="0" smtClean="0"/>
          </a:p>
          <a:p>
            <a:pPr algn="ctr"/>
            <a:r>
              <a:rPr lang="en-US" dirty="0" smtClean="0"/>
              <a:t>Principal Solutions Architect</a:t>
            </a:r>
            <a:r>
              <a:rPr lang="en-US" dirty="0" smtClean="0"/>
              <a:t>, Navops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340407" y="4893733"/>
            <a:ext cx="31252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Tyrone Grandison</a:t>
            </a:r>
          </a:p>
          <a:p>
            <a:pPr algn="ctr"/>
            <a:r>
              <a:rPr lang="en-US" dirty="0" smtClean="0"/>
              <a:t>Chief Information Officer, IHME</a:t>
            </a:r>
            <a:endParaRPr lang="en-US" dirty="0"/>
          </a:p>
        </p:txBody>
      </p:sp>
      <p:pic>
        <p:nvPicPr>
          <p:cNvPr id="8" name="Picture 7" descr="j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3199" y="2535766"/>
            <a:ext cx="2103967" cy="2103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56608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2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Software</a:t>
            </a:r>
            <a:endParaRPr lang="en-US" sz="42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823" y="1753646"/>
            <a:ext cx="6762750" cy="4425287"/>
          </a:xfrm>
        </p:spPr>
        <p:txBody>
          <a:bodyPr/>
          <a:lstStyle/>
          <a:p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Primary Modeling</a:t>
            </a:r>
          </a:p>
          <a:p>
            <a:pPr lvl="1"/>
            <a:r>
              <a:rPr lang="en-US" sz="2400" dirty="0" smtClean="0">
                <a:latin typeface="Helvetica Neue" charset="0"/>
                <a:ea typeface="Helvetica Neue" charset="0"/>
                <a:cs typeface="Helvetica Neue" charset="0"/>
              </a:rPr>
              <a:t>R-Studio</a:t>
            </a:r>
            <a:r>
              <a:rPr lang="en-US" sz="2400" dirty="0">
                <a:latin typeface="Helvetica Neue" charset="0"/>
                <a:ea typeface="Helvetica Neue" charset="0"/>
                <a:cs typeface="Helvetica Neue" charset="0"/>
              </a:rPr>
              <a:t>, Shiny, </a:t>
            </a:r>
            <a:r>
              <a:rPr lang="en-US" sz="2400" dirty="0" err="1">
                <a:latin typeface="Helvetica Neue" charset="0"/>
                <a:ea typeface="Helvetica Neue" charset="0"/>
                <a:cs typeface="Helvetica Neue" charset="0"/>
              </a:rPr>
              <a:t>Jupyter</a:t>
            </a:r>
            <a:r>
              <a:rPr lang="en-US" sz="2400" dirty="0">
                <a:latin typeface="Helvetica Neue" charset="0"/>
                <a:ea typeface="Helvetica Neue" charset="0"/>
                <a:cs typeface="Helvetica Neue" charset="0"/>
              </a:rPr>
              <a:t>, </a:t>
            </a:r>
            <a:r>
              <a:rPr lang="en-US" sz="2400" dirty="0" err="1">
                <a:latin typeface="Helvetica Neue" charset="0"/>
                <a:ea typeface="Helvetica Neue" charset="0"/>
                <a:cs typeface="Helvetica Neue" charset="0"/>
              </a:rPr>
              <a:t>Numpy</a:t>
            </a:r>
            <a:r>
              <a:rPr lang="en-US" sz="2400" dirty="0">
                <a:latin typeface="Helvetica Neue" charset="0"/>
                <a:ea typeface="Helvetica Neue" charset="0"/>
                <a:cs typeface="Helvetica Neue" charset="0"/>
              </a:rPr>
              <a:t>, Pandas, </a:t>
            </a:r>
            <a:r>
              <a:rPr lang="en-US" sz="2400" dirty="0" err="1">
                <a:latin typeface="Helvetica Neue" charset="0"/>
                <a:ea typeface="Helvetica Neue" charset="0"/>
                <a:cs typeface="Helvetica Neue" charset="0"/>
              </a:rPr>
              <a:t>Libgeos</a:t>
            </a:r>
            <a:endParaRPr lang="en-US" sz="2400" dirty="0">
              <a:latin typeface="Helvetica Neue" charset="0"/>
              <a:ea typeface="Helvetica Neue" charset="0"/>
              <a:cs typeface="Helvetica Neue" charset="0"/>
            </a:endParaRPr>
          </a:p>
          <a:p>
            <a:pPr lvl="1"/>
            <a:r>
              <a:rPr lang="en-US" sz="2400" dirty="0">
                <a:latin typeface="Helvetica Neue" charset="0"/>
                <a:ea typeface="Helvetica Neue" charset="0"/>
                <a:cs typeface="Helvetica Neue" charset="0"/>
              </a:rPr>
              <a:t>Univa Grid Engine </a:t>
            </a:r>
          </a:p>
          <a:p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Build &amp; Pipelines </a:t>
            </a:r>
          </a:p>
          <a:p>
            <a:pPr lvl="1"/>
            <a:r>
              <a:rPr lang="en-US" sz="2400" dirty="0">
                <a:latin typeface="Helvetica Neue" charset="0"/>
                <a:ea typeface="Helvetica Neue" charset="0"/>
                <a:cs typeface="Helvetica Neue" charset="0"/>
              </a:rPr>
              <a:t>Luigi, </a:t>
            </a:r>
            <a:r>
              <a:rPr lang="en-US" sz="2400" dirty="0" smtClean="0">
                <a:latin typeface="Helvetica Neue" charset="0"/>
                <a:ea typeface="Helvetica Neue" charset="0"/>
                <a:cs typeface="Helvetica Neue" charset="0"/>
              </a:rPr>
              <a:t>Jenkins</a:t>
            </a:r>
            <a:endParaRPr lang="en-US" sz="2400" dirty="0">
              <a:latin typeface="Helvetica Neue" charset="0"/>
              <a:ea typeface="Helvetica Neue" charset="0"/>
              <a:cs typeface="Helvetica Neue" charset="0"/>
            </a:endParaRPr>
          </a:p>
          <a:p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Database</a:t>
            </a:r>
          </a:p>
          <a:p>
            <a:pPr lvl="1"/>
            <a:r>
              <a:rPr lang="en-US" sz="2400" dirty="0" err="1">
                <a:latin typeface="Helvetica Neue" charset="0"/>
                <a:ea typeface="Helvetica Neue" charset="0"/>
                <a:cs typeface="Helvetica Neue" charset="0"/>
              </a:rPr>
              <a:t>Percona</a:t>
            </a:r>
            <a:r>
              <a:rPr lang="en-US" sz="2400" dirty="0">
                <a:latin typeface="Helvetica Neue" charset="0"/>
                <a:ea typeface="Helvetica Neue" charset="0"/>
                <a:cs typeface="Helvetica Neue" charset="0"/>
              </a:rPr>
              <a:t>, </a:t>
            </a:r>
            <a:r>
              <a:rPr lang="en-US" sz="2400" dirty="0" err="1" smtClean="0">
                <a:latin typeface="Helvetica Neue" charset="0"/>
                <a:ea typeface="Helvetica Neue" charset="0"/>
                <a:cs typeface="Helvetica Neue" charset="0"/>
              </a:rPr>
              <a:t>MariaDB</a:t>
            </a:r>
            <a:endParaRPr lang="en-US" sz="2400" dirty="0">
              <a:latin typeface="Helvetica Neue" charset="0"/>
              <a:ea typeface="Helvetica Neue" charset="0"/>
              <a:cs typeface="Helvetica Neue" charset="0"/>
            </a:endParaRPr>
          </a:p>
          <a:p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Web</a:t>
            </a:r>
          </a:p>
          <a:p>
            <a:pPr lvl="1"/>
            <a:r>
              <a:rPr lang="en-US" sz="2400" dirty="0">
                <a:latin typeface="Helvetica Neue" charset="0"/>
                <a:ea typeface="Helvetica Neue" charset="0"/>
                <a:cs typeface="Helvetica Neue" charset="0"/>
              </a:rPr>
              <a:t>HTML &amp; home-grown </a:t>
            </a:r>
            <a:r>
              <a:rPr lang="en-US" sz="2400" dirty="0" err="1" smtClean="0">
                <a:latin typeface="Helvetica Neue" charset="0"/>
                <a:ea typeface="Helvetica Neue" charset="0"/>
                <a:cs typeface="Helvetica Neue" charset="0"/>
              </a:rPr>
              <a:t>viz</a:t>
            </a:r>
            <a:r>
              <a:rPr lang="en-US" sz="2400" dirty="0" smtClean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2400" dirty="0">
                <a:latin typeface="Helvetica Neue" charset="0"/>
                <a:ea typeface="Helvetica Neue" charset="0"/>
                <a:cs typeface="Helvetica Neue" charset="0"/>
              </a:rPr>
              <a:t>frameworks</a:t>
            </a:r>
          </a:p>
          <a:p>
            <a:pPr lvl="1"/>
            <a:endParaRPr lang="en-US" sz="2400" dirty="0" smtClean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F1E776F5-9A26-455E-BF09-7D727D022004}" type="slidenum">
              <a:rPr lang="en-US" smtClean="0"/>
              <a:pPr algn="ctr"/>
              <a:t>20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9573" y="1740423"/>
            <a:ext cx="4312464" cy="23156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9573" y="4056042"/>
            <a:ext cx="4312464" cy="2372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44151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2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Current Architecture</a:t>
            </a:r>
            <a:endParaRPr lang="en-US" sz="42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5" name="Picture 66">
            <a:extLst>
              <a:ext uri="{FF2B5EF4-FFF2-40B4-BE49-F238E27FC236}">
                <a16:creationId xmlns="" xmlns:a16="http://schemas.microsoft.com/office/drawing/2014/main" id="{881BC708-215B-4425-BF1C-140DDE3D0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434" y="5528468"/>
            <a:ext cx="514684" cy="682256"/>
          </a:xfrm>
          <a:prstGeom prst="rect">
            <a:avLst/>
          </a:prstGeom>
        </p:spPr>
      </p:pic>
      <p:pic>
        <p:nvPicPr>
          <p:cNvPr id="6" name="Picture 67">
            <a:extLst>
              <a:ext uri="{FF2B5EF4-FFF2-40B4-BE49-F238E27FC236}">
                <a16:creationId xmlns="" xmlns:a16="http://schemas.microsoft.com/office/drawing/2014/main" id="{6EBFCA8D-F885-4555-8A8F-8600084228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030" y="5528468"/>
            <a:ext cx="514684" cy="682256"/>
          </a:xfrm>
          <a:prstGeom prst="rect">
            <a:avLst/>
          </a:prstGeom>
        </p:spPr>
      </p:pic>
      <p:pic>
        <p:nvPicPr>
          <p:cNvPr id="7" name="Picture 68">
            <a:extLst>
              <a:ext uri="{FF2B5EF4-FFF2-40B4-BE49-F238E27FC236}">
                <a16:creationId xmlns="" xmlns:a16="http://schemas.microsoft.com/office/drawing/2014/main" id="{E885EF32-5BFB-4D2A-913E-32B7101B84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7786" y="5537450"/>
            <a:ext cx="514684" cy="682256"/>
          </a:xfrm>
          <a:prstGeom prst="rect">
            <a:avLst/>
          </a:prstGeom>
        </p:spPr>
      </p:pic>
      <p:pic>
        <p:nvPicPr>
          <p:cNvPr id="8" name="Picture 70">
            <a:extLst>
              <a:ext uri="{FF2B5EF4-FFF2-40B4-BE49-F238E27FC236}">
                <a16:creationId xmlns="" xmlns:a16="http://schemas.microsoft.com/office/drawing/2014/main" id="{406FC324-B521-4904-91F2-F2AEE1DB2D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1822" y="5537450"/>
            <a:ext cx="514684" cy="682256"/>
          </a:xfrm>
          <a:prstGeom prst="rect">
            <a:avLst/>
          </a:prstGeom>
        </p:spPr>
      </p:pic>
      <p:pic>
        <p:nvPicPr>
          <p:cNvPr id="9" name="Picture 79">
            <a:extLst>
              <a:ext uri="{FF2B5EF4-FFF2-40B4-BE49-F238E27FC236}">
                <a16:creationId xmlns="" xmlns:a16="http://schemas.microsoft.com/office/drawing/2014/main" id="{DEF406A5-9D56-4457-A472-D3371EC3B3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434" y="4855194"/>
            <a:ext cx="514684" cy="682256"/>
          </a:xfrm>
          <a:prstGeom prst="rect">
            <a:avLst/>
          </a:prstGeom>
        </p:spPr>
      </p:pic>
      <p:pic>
        <p:nvPicPr>
          <p:cNvPr id="10" name="Picture 80">
            <a:extLst>
              <a:ext uri="{FF2B5EF4-FFF2-40B4-BE49-F238E27FC236}">
                <a16:creationId xmlns="" xmlns:a16="http://schemas.microsoft.com/office/drawing/2014/main" id="{F4351109-3FB6-4681-B796-93841BF73B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3750" y="4855194"/>
            <a:ext cx="514684" cy="682256"/>
          </a:xfrm>
          <a:prstGeom prst="rect">
            <a:avLst/>
          </a:prstGeom>
        </p:spPr>
      </p:pic>
      <p:pic>
        <p:nvPicPr>
          <p:cNvPr id="11" name="Picture 81">
            <a:extLst>
              <a:ext uri="{FF2B5EF4-FFF2-40B4-BE49-F238E27FC236}">
                <a16:creationId xmlns="" xmlns:a16="http://schemas.microsoft.com/office/drawing/2014/main" id="{23F73171-7C57-48FB-A668-7D2919E423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7786" y="4864176"/>
            <a:ext cx="514684" cy="682256"/>
          </a:xfrm>
          <a:prstGeom prst="rect">
            <a:avLst/>
          </a:prstGeom>
        </p:spPr>
      </p:pic>
      <p:pic>
        <p:nvPicPr>
          <p:cNvPr id="12" name="Picture 82">
            <a:extLst>
              <a:ext uri="{FF2B5EF4-FFF2-40B4-BE49-F238E27FC236}">
                <a16:creationId xmlns="" xmlns:a16="http://schemas.microsoft.com/office/drawing/2014/main" id="{4DD62A03-2F1B-47EE-8234-D4A392DA23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1822" y="4864176"/>
            <a:ext cx="514684" cy="682256"/>
          </a:xfrm>
          <a:prstGeom prst="rect">
            <a:avLst/>
          </a:prstGeom>
        </p:spPr>
      </p:pic>
      <p:pic>
        <p:nvPicPr>
          <p:cNvPr id="13" name="Picture 68">
            <a:extLst>
              <a:ext uri="{FF2B5EF4-FFF2-40B4-BE49-F238E27FC236}">
                <a16:creationId xmlns="" xmlns:a16="http://schemas.microsoft.com/office/drawing/2014/main" id="{E885EF32-5BFB-4D2A-913E-32B7101B84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919" y="5519486"/>
            <a:ext cx="514684" cy="682256"/>
          </a:xfrm>
          <a:prstGeom prst="rect">
            <a:avLst/>
          </a:prstGeom>
        </p:spPr>
      </p:pic>
      <p:pic>
        <p:nvPicPr>
          <p:cNvPr id="14" name="Picture 70">
            <a:extLst>
              <a:ext uri="{FF2B5EF4-FFF2-40B4-BE49-F238E27FC236}">
                <a16:creationId xmlns="" xmlns:a16="http://schemas.microsoft.com/office/drawing/2014/main" id="{406FC324-B521-4904-91F2-F2AEE1DB2D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2955" y="5519486"/>
            <a:ext cx="514684" cy="682256"/>
          </a:xfrm>
          <a:prstGeom prst="rect">
            <a:avLst/>
          </a:prstGeom>
        </p:spPr>
      </p:pic>
      <p:pic>
        <p:nvPicPr>
          <p:cNvPr id="15" name="Picture 81">
            <a:extLst>
              <a:ext uri="{FF2B5EF4-FFF2-40B4-BE49-F238E27FC236}">
                <a16:creationId xmlns="" xmlns:a16="http://schemas.microsoft.com/office/drawing/2014/main" id="{23F73171-7C57-48FB-A668-7D2919E423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919" y="4846212"/>
            <a:ext cx="514684" cy="682256"/>
          </a:xfrm>
          <a:prstGeom prst="rect">
            <a:avLst/>
          </a:prstGeom>
        </p:spPr>
      </p:pic>
      <p:pic>
        <p:nvPicPr>
          <p:cNvPr id="16" name="Picture 82">
            <a:extLst>
              <a:ext uri="{FF2B5EF4-FFF2-40B4-BE49-F238E27FC236}">
                <a16:creationId xmlns="" xmlns:a16="http://schemas.microsoft.com/office/drawing/2014/main" id="{4DD62A03-2F1B-47EE-8234-D4A392DA23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2955" y="4846212"/>
            <a:ext cx="514684" cy="682256"/>
          </a:xfrm>
          <a:prstGeom prst="rect">
            <a:avLst/>
          </a:prstGeom>
        </p:spPr>
      </p:pic>
      <p:grpSp>
        <p:nvGrpSpPr>
          <p:cNvPr id="17" name="Group 53">
            <a:extLst>
              <a:ext uri="{FF2B5EF4-FFF2-40B4-BE49-F238E27FC236}">
                <a16:creationId xmlns="" xmlns:a16="http://schemas.microsoft.com/office/drawing/2014/main" id="{D52434BC-52D3-48BA-9B54-1F916E6238C9}"/>
              </a:ext>
            </a:extLst>
          </p:cNvPr>
          <p:cNvGrpSpPr/>
          <p:nvPr/>
        </p:nvGrpSpPr>
        <p:grpSpPr>
          <a:xfrm>
            <a:off x="915434" y="4039122"/>
            <a:ext cx="574404" cy="574985"/>
            <a:chOff x="1368818" y="4724400"/>
            <a:chExt cx="574404" cy="574985"/>
          </a:xfrm>
        </p:grpSpPr>
        <p:grpSp>
          <p:nvGrpSpPr>
            <p:cNvPr id="18" name="Group 54">
              <a:extLst>
                <a:ext uri="{FF2B5EF4-FFF2-40B4-BE49-F238E27FC236}">
                  <a16:creationId xmlns="" xmlns:a16="http://schemas.microsoft.com/office/drawing/2014/main" id="{2804A1D7-7C33-4A6A-B39E-1F409BAFC5FB}"/>
                </a:ext>
              </a:extLst>
            </p:cNvPr>
            <p:cNvGrpSpPr/>
            <p:nvPr/>
          </p:nvGrpSpPr>
          <p:grpSpPr>
            <a:xfrm>
              <a:off x="1368818" y="5035463"/>
              <a:ext cx="571622" cy="263922"/>
              <a:chOff x="1368818" y="5035463"/>
              <a:chExt cx="571622" cy="263922"/>
            </a:xfrm>
          </p:grpSpPr>
          <p:pic>
            <p:nvPicPr>
              <p:cNvPr id="22" name="Picture 60">
                <a:extLst>
                  <a:ext uri="{FF2B5EF4-FFF2-40B4-BE49-F238E27FC236}">
                    <a16:creationId xmlns="" xmlns:a16="http://schemas.microsoft.com/office/drawing/2014/main" id="{5CFBD44F-74C5-45A5-888A-F8542D08BD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68818" y="5035463"/>
                <a:ext cx="266822" cy="263922"/>
              </a:xfrm>
              <a:prstGeom prst="rect">
                <a:avLst/>
              </a:prstGeom>
            </p:spPr>
          </p:pic>
          <p:pic>
            <p:nvPicPr>
              <p:cNvPr id="23" name="Picture 61">
                <a:extLst>
                  <a:ext uri="{FF2B5EF4-FFF2-40B4-BE49-F238E27FC236}">
                    <a16:creationId xmlns="" xmlns:a16="http://schemas.microsoft.com/office/drawing/2014/main" id="{AA3E1B72-9FEE-41A5-961A-1F8DD9C912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73618" y="5035463"/>
                <a:ext cx="266822" cy="263922"/>
              </a:xfrm>
              <a:prstGeom prst="rect">
                <a:avLst/>
              </a:prstGeom>
            </p:spPr>
          </p:pic>
        </p:grpSp>
        <p:grpSp>
          <p:nvGrpSpPr>
            <p:cNvPr id="19" name="Group 55">
              <a:extLst>
                <a:ext uri="{FF2B5EF4-FFF2-40B4-BE49-F238E27FC236}">
                  <a16:creationId xmlns="" xmlns:a16="http://schemas.microsoft.com/office/drawing/2014/main" id="{41BFEC2B-5554-4C50-B15B-2C6675AF6BDB}"/>
                </a:ext>
              </a:extLst>
            </p:cNvPr>
            <p:cNvGrpSpPr/>
            <p:nvPr/>
          </p:nvGrpSpPr>
          <p:grpSpPr>
            <a:xfrm>
              <a:off x="1371600" y="4724400"/>
              <a:ext cx="571622" cy="263922"/>
              <a:chOff x="1368818" y="5035463"/>
              <a:chExt cx="571622" cy="263922"/>
            </a:xfrm>
          </p:grpSpPr>
          <p:pic>
            <p:nvPicPr>
              <p:cNvPr id="20" name="Picture 58">
                <a:extLst>
                  <a:ext uri="{FF2B5EF4-FFF2-40B4-BE49-F238E27FC236}">
                    <a16:creationId xmlns="" xmlns:a16="http://schemas.microsoft.com/office/drawing/2014/main" id="{C3BF30DD-27A6-4CC7-8C05-0A7709500F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68818" y="5035463"/>
                <a:ext cx="266822" cy="263922"/>
              </a:xfrm>
              <a:prstGeom prst="rect">
                <a:avLst/>
              </a:prstGeom>
            </p:spPr>
          </p:pic>
          <p:pic>
            <p:nvPicPr>
              <p:cNvPr id="21" name="Picture 59">
                <a:extLst>
                  <a:ext uri="{FF2B5EF4-FFF2-40B4-BE49-F238E27FC236}">
                    <a16:creationId xmlns="" xmlns:a16="http://schemas.microsoft.com/office/drawing/2014/main" id="{B4C7C033-3FD3-4A77-B366-C4175022A4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73618" y="5035463"/>
                <a:ext cx="266822" cy="263922"/>
              </a:xfrm>
              <a:prstGeom prst="rect">
                <a:avLst/>
              </a:prstGeom>
            </p:spPr>
          </p:pic>
        </p:grpSp>
      </p:grpSp>
      <p:grpSp>
        <p:nvGrpSpPr>
          <p:cNvPr id="24" name="Group 53">
            <a:extLst>
              <a:ext uri="{FF2B5EF4-FFF2-40B4-BE49-F238E27FC236}">
                <a16:creationId xmlns="" xmlns:a16="http://schemas.microsoft.com/office/drawing/2014/main" id="{D52434BC-52D3-48BA-9B54-1F916E6238C9}"/>
              </a:ext>
            </a:extLst>
          </p:cNvPr>
          <p:cNvGrpSpPr/>
          <p:nvPr/>
        </p:nvGrpSpPr>
        <p:grpSpPr>
          <a:xfrm>
            <a:off x="1543750" y="4062692"/>
            <a:ext cx="574404" cy="574985"/>
            <a:chOff x="1368818" y="4724400"/>
            <a:chExt cx="574404" cy="574985"/>
          </a:xfrm>
        </p:grpSpPr>
        <p:grpSp>
          <p:nvGrpSpPr>
            <p:cNvPr id="25" name="Group 54">
              <a:extLst>
                <a:ext uri="{FF2B5EF4-FFF2-40B4-BE49-F238E27FC236}">
                  <a16:creationId xmlns="" xmlns:a16="http://schemas.microsoft.com/office/drawing/2014/main" id="{2804A1D7-7C33-4A6A-B39E-1F409BAFC5FB}"/>
                </a:ext>
              </a:extLst>
            </p:cNvPr>
            <p:cNvGrpSpPr/>
            <p:nvPr/>
          </p:nvGrpSpPr>
          <p:grpSpPr>
            <a:xfrm>
              <a:off x="1368818" y="5035463"/>
              <a:ext cx="571622" cy="263922"/>
              <a:chOff x="1368818" y="5035463"/>
              <a:chExt cx="571622" cy="263922"/>
            </a:xfrm>
          </p:grpSpPr>
          <p:pic>
            <p:nvPicPr>
              <p:cNvPr id="29" name="Picture 60">
                <a:extLst>
                  <a:ext uri="{FF2B5EF4-FFF2-40B4-BE49-F238E27FC236}">
                    <a16:creationId xmlns="" xmlns:a16="http://schemas.microsoft.com/office/drawing/2014/main" id="{5CFBD44F-74C5-45A5-888A-F8542D08BD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68818" y="5035463"/>
                <a:ext cx="266822" cy="263922"/>
              </a:xfrm>
              <a:prstGeom prst="rect">
                <a:avLst/>
              </a:prstGeom>
            </p:spPr>
          </p:pic>
          <p:pic>
            <p:nvPicPr>
              <p:cNvPr id="30" name="Picture 61">
                <a:extLst>
                  <a:ext uri="{FF2B5EF4-FFF2-40B4-BE49-F238E27FC236}">
                    <a16:creationId xmlns="" xmlns:a16="http://schemas.microsoft.com/office/drawing/2014/main" id="{AA3E1B72-9FEE-41A5-961A-1F8DD9C912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73618" y="5035463"/>
                <a:ext cx="266822" cy="263922"/>
              </a:xfrm>
              <a:prstGeom prst="rect">
                <a:avLst/>
              </a:prstGeom>
            </p:spPr>
          </p:pic>
        </p:grpSp>
        <p:grpSp>
          <p:nvGrpSpPr>
            <p:cNvPr id="26" name="Group 55">
              <a:extLst>
                <a:ext uri="{FF2B5EF4-FFF2-40B4-BE49-F238E27FC236}">
                  <a16:creationId xmlns="" xmlns:a16="http://schemas.microsoft.com/office/drawing/2014/main" id="{41BFEC2B-5554-4C50-B15B-2C6675AF6BDB}"/>
                </a:ext>
              </a:extLst>
            </p:cNvPr>
            <p:cNvGrpSpPr/>
            <p:nvPr/>
          </p:nvGrpSpPr>
          <p:grpSpPr>
            <a:xfrm>
              <a:off x="1371600" y="4724400"/>
              <a:ext cx="571622" cy="263922"/>
              <a:chOff x="1368818" y="5035463"/>
              <a:chExt cx="571622" cy="263922"/>
            </a:xfrm>
          </p:grpSpPr>
          <p:pic>
            <p:nvPicPr>
              <p:cNvPr id="27" name="Picture 58">
                <a:extLst>
                  <a:ext uri="{FF2B5EF4-FFF2-40B4-BE49-F238E27FC236}">
                    <a16:creationId xmlns="" xmlns:a16="http://schemas.microsoft.com/office/drawing/2014/main" id="{C3BF30DD-27A6-4CC7-8C05-0A7709500F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68818" y="5035463"/>
                <a:ext cx="266822" cy="263922"/>
              </a:xfrm>
              <a:prstGeom prst="rect">
                <a:avLst/>
              </a:prstGeom>
            </p:spPr>
          </p:pic>
          <p:pic>
            <p:nvPicPr>
              <p:cNvPr id="28" name="Picture 59">
                <a:extLst>
                  <a:ext uri="{FF2B5EF4-FFF2-40B4-BE49-F238E27FC236}">
                    <a16:creationId xmlns="" xmlns:a16="http://schemas.microsoft.com/office/drawing/2014/main" id="{B4C7C033-3FD3-4A77-B366-C4175022A4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73618" y="5035463"/>
                <a:ext cx="266822" cy="263922"/>
              </a:xfrm>
              <a:prstGeom prst="rect">
                <a:avLst/>
              </a:prstGeom>
            </p:spPr>
          </p:pic>
        </p:grpSp>
      </p:grpSp>
      <p:grpSp>
        <p:nvGrpSpPr>
          <p:cNvPr id="31" name="Group 53">
            <a:extLst>
              <a:ext uri="{FF2B5EF4-FFF2-40B4-BE49-F238E27FC236}">
                <a16:creationId xmlns="" xmlns:a16="http://schemas.microsoft.com/office/drawing/2014/main" id="{D52434BC-52D3-48BA-9B54-1F916E6238C9}"/>
              </a:ext>
            </a:extLst>
          </p:cNvPr>
          <p:cNvGrpSpPr/>
          <p:nvPr/>
        </p:nvGrpSpPr>
        <p:grpSpPr>
          <a:xfrm>
            <a:off x="2102869" y="4039122"/>
            <a:ext cx="574404" cy="574985"/>
            <a:chOff x="1368818" y="4724400"/>
            <a:chExt cx="574404" cy="574985"/>
          </a:xfrm>
        </p:grpSpPr>
        <p:grpSp>
          <p:nvGrpSpPr>
            <p:cNvPr id="32" name="Group 54">
              <a:extLst>
                <a:ext uri="{FF2B5EF4-FFF2-40B4-BE49-F238E27FC236}">
                  <a16:creationId xmlns="" xmlns:a16="http://schemas.microsoft.com/office/drawing/2014/main" id="{2804A1D7-7C33-4A6A-B39E-1F409BAFC5FB}"/>
                </a:ext>
              </a:extLst>
            </p:cNvPr>
            <p:cNvGrpSpPr/>
            <p:nvPr/>
          </p:nvGrpSpPr>
          <p:grpSpPr>
            <a:xfrm>
              <a:off x="1368818" y="5035463"/>
              <a:ext cx="571622" cy="263922"/>
              <a:chOff x="1368818" y="5035463"/>
              <a:chExt cx="571622" cy="263922"/>
            </a:xfrm>
          </p:grpSpPr>
          <p:pic>
            <p:nvPicPr>
              <p:cNvPr id="36" name="Picture 60">
                <a:extLst>
                  <a:ext uri="{FF2B5EF4-FFF2-40B4-BE49-F238E27FC236}">
                    <a16:creationId xmlns="" xmlns:a16="http://schemas.microsoft.com/office/drawing/2014/main" id="{5CFBD44F-74C5-45A5-888A-F8542D08BD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68818" y="5035463"/>
                <a:ext cx="266822" cy="263922"/>
              </a:xfrm>
              <a:prstGeom prst="rect">
                <a:avLst/>
              </a:prstGeom>
            </p:spPr>
          </p:pic>
          <p:pic>
            <p:nvPicPr>
              <p:cNvPr id="37" name="Picture 61">
                <a:extLst>
                  <a:ext uri="{FF2B5EF4-FFF2-40B4-BE49-F238E27FC236}">
                    <a16:creationId xmlns="" xmlns:a16="http://schemas.microsoft.com/office/drawing/2014/main" id="{AA3E1B72-9FEE-41A5-961A-1F8DD9C912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73618" y="5035463"/>
                <a:ext cx="266822" cy="263922"/>
              </a:xfrm>
              <a:prstGeom prst="rect">
                <a:avLst/>
              </a:prstGeom>
            </p:spPr>
          </p:pic>
        </p:grpSp>
        <p:grpSp>
          <p:nvGrpSpPr>
            <p:cNvPr id="33" name="Group 55">
              <a:extLst>
                <a:ext uri="{FF2B5EF4-FFF2-40B4-BE49-F238E27FC236}">
                  <a16:creationId xmlns="" xmlns:a16="http://schemas.microsoft.com/office/drawing/2014/main" id="{41BFEC2B-5554-4C50-B15B-2C6675AF6BDB}"/>
                </a:ext>
              </a:extLst>
            </p:cNvPr>
            <p:cNvGrpSpPr/>
            <p:nvPr/>
          </p:nvGrpSpPr>
          <p:grpSpPr>
            <a:xfrm>
              <a:off x="1371600" y="4724400"/>
              <a:ext cx="571622" cy="263922"/>
              <a:chOff x="1368818" y="5035463"/>
              <a:chExt cx="571622" cy="263922"/>
            </a:xfrm>
          </p:grpSpPr>
          <p:pic>
            <p:nvPicPr>
              <p:cNvPr id="34" name="Picture 58">
                <a:extLst>
                  <a:ext uri="{FF2B5EF4-FFF2-40B4-BE49-F238E27FC236}">
                    <a16:creationId xmlns="" xmlns:a16="http://schemas.microsoft.com/office/drawing/2014/main" id="{C3BF30DD-27A6-4CC7-8C05-0A7709500F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68818" y="5035463"/>
                <a:ext cx="266822" cy="263922"/>
              </a:xfrm>
              <a:prstGeom prst="rect">
                <a:avLst/>
              </a:prstGeom>
            </p:spPr>
          </p:pic>
          <p:pic>
            <p:nvPicPr>
              <p:cNvPr id="35" name="Picture 59">
                <a:extLst>
                  <a:ext uri="{FF2B5EF4-FFF2-40B4-BE49-F238E27FC236}">
                    <a16:creationId xmlns="" xmlns:a16="http://schemas.microsoft.com/office/drawing/2014/main" id="{B4C7C033-3FD3-4A77-B366-C4175022A4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73618" y="5035463"/>
                <a:ext cx="266822" cy="263922"/>
              </a:xfrm>
              <a:prstGeom prst="rect">
                <a:avLst/>
              </a:prstGeom>
            </p:spPr>
          </p:pic>
        </p:grpSp>
      </p:grpSp>
      <p:grpSp>
        <p:nvGrpSpPr>
          <p:cNvPr id="38" name="Group 53">
            <a:extLst>
              <a:ext uri="{FF2B5EF4-FFF2-40B4-BE49-F238E27FC236}">
                <a16:creationId xmlns="" xmlns:a16="http://schemas.microsoft.com/office/drawing/2014/main" id="{D52434BC-52D3-48BA-9B54-1F916E6238C9}"/>
              </a:ext>
            </a:extLst>
          </p:cNvPr>
          <p:cNvGrpSpPr/>
          <p:nvPr/>
        </p:nvGrpSpPr>
        <p:grpSpPr>
          <a:xfrm>
            <a:off x="2731185" y="4062692"/>
            <a:ext cx="574404" cy="574985"/>
            <a:chOff x="1368818" y="4724400"/>
            <a:chExt cx="574404" cy="574985"/>
          </a:xfrm>
        </p:grpSpPr>
        <p:grpSp>
          <p:nvGrpSpPr>
            <p:cNvPr id="39" name="Group 54">
              <a:extLst>
                <a:ext uri="{FF2B5EF4-FFF2-40B4-BE49-F238E27FC236}">
                  <a16:creationId xmlns="" xmlns:a16="http://schemas.microsoft.com/office/drawing/2014/main" id="{2804A1D7-7C33-4A6A-B39E-1F409BAFC5FB}"/>
                </a:ext>
              </a:extLst>
            </p:cNvPr>
            <p:cNvGrpSpPr/>
            <p:nvPr/>
          </p:nvGrpSpPr>
          <p:grpSpPr>
            <a:xfrm>
              <a:off x="1368818" y="5035463"/>
              <a:ext cx="571622" cy="263922"/>
              <a:chOff x="1368818" y="5035463"/>
              <a:chExt cx="571622" cy="263922"/>
            </a:xfrm>
          </p:grpSpPr>
          <p:pic>
            <p:nvPicPr>
              <p:cNvPr id="43" name="Picture 60">
                <a:extLst>
                  <a:ext uri="{FF2B5EF4-FFF2-40B4-BE49-F238E27FC236}">
                    <a16:creationId xmlns="" xmlns:a16="http://schemas.microsoft.com/office/drawing/2014/main" id="{5CFBD44F-74C5-45A5-888A-F8542D08BD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68818" y="5035463"/>
                <a:ext cx="266822" cy="263922"/>
              </a:xfrm>
              <a:prstGeom prst="rect">
                <a:avLst/>
              </a:prstGeom>
            </p:spPr>
          </p:pic>
          <p:pic>
            <p:nvPicPr>
              <p:cNvPr id="44" name="Picture 61">
                <a:extLst>
                  <a:ext uri="{FF2B5EF4-FFF2-40B4-BE49-F238E27FC236}">
                    <a16:creationId xmlns="" xmlns:a16="http://schemas.microsoft.com/office/drawing/2014/main" id="{AA3E1B72-9FEE-41A5-961A-1F8DD9C912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73618" y="5035463"/>
                <a:ext cx="266822" cy="263922"/>
              </a:xfrm>
              <a:prstGeom prst="rect">
                <a:avLst/>
              </a:prstGeom>
            </p:spPr>
          </p:pic>
        </p:grpSp>
        <p:grpSp>
          <p:nvGrpSpPr>
            <p:cNvPr id="40" name="Group 55">
              <a:extLst>
                <a:ext uri="{FF2B5EF4-FFF2-40B4-BE49-F238E27FC236}">
                  <a16:creationId xmlns="" xmlns:a16="http://schemas.microsoft.com/office/drawing/2014/main" id="{41BFEC2B-5554-4C50-B15B-2C6675AF6BDB}"/>
                </a:ext>
              </a:extLst>
            </p:cNvPr>
            <p:cNvGrpSpPr/>
            <p:nvPr/>
          </p:nvGrpSpPr>
          <p:grpSpPr>
            <a:xfrm>
              <a:off x="1371600" y="4724400"/>
              <a:ext cx="571622" cy="263922"/>
              <a:chOff x="1368818" y="5035463"/>
              <a:chExt cx="571622" cy="263922"/>
            </a:xfrm>
          </p:grpSpPr>
          <p:pic>
            <p:nvPicPr>
              <p:cNvPr id="41" name="Picture 58">
                <a:extLst>
                  <a:ext uri="{FF2B5EF4-FFF2-40B4-BE49-F238E27FC236}">
                    <a16:creationId xmlns="" xmlns:a16="http://schemas.microsoft.com/office/drawing/2014/main" id="{C3BF30DD-27A6-4CC7-8C05-0A7709500F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68818" y="5035463"/>
                <a:ext cx="266822" cy="263922"/>
              </a:xfrm>
              <a:prstGeom prst="rect">
                <a:avLst/>
              </a:prstGeom>
            </p:spPr>
          </p:pic>
          <p:pic>
            <p:nvPicPr>
              <p:cNvPr id="42" name="Picture 59">
                <a:extLst>
                  <a:ext uri="{FF2B5EF4-FFF2-40B4-BE49-F238E27FC236}">
                    <a16:creationId xmlns="" xmlns:a16="http://schemas.microsoft.com/office/drawing/2014/main" id="{B4C7C033-3FD3-4A77-B366-C4175022A4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73618" y="5035463"/>
                <a:ext cx="266822" cy="263922"/>
              </a:xfrm>
              <a:prstGeom prst="rect">
                <a:avLst/>
              </a:prstGeom>
            </p:spPr>
          </p:pic>
        </p:grpSp>
      </p:grpSp>
      <p:grpSp>
        <p:nvGrpSpPr>
          <p:cNvPr id="45" name="Group 53">
            <a:extLst>
              <a:ext uri="{FF2B5EF4-FFF2-40B4-BE49-F238E27FC236}">
                <a16:creationId xmlns="" xmlns:a16="http://schemas.microsoft.com/office/drawing/2014/main" id="{D52434BC-52D3-48BA-9B54-1F916E6238C9}"/>
              </a:ext>
            </a:extLst>
          </p:cNvPr>
          <p:cNvGrpSpPr/>
          <p:nvPr/>
        </p:nvGrpSpPr>
        <p:grpSpPr>
          <a:xfrm>
            <a:off x="10041645" y="4013647"/>
            <a:ext cx="574404" cy="574985"/>
            <a:chOff x="1368818" y="4724400"/>
            <a:chExt cx="574404" cy="574985"/>
          </a:xfrm>
        </p:grpSpPr>
        <p:grpSp>
          <p:nvGrpSpPr>
            <p:cNvPr id="46" name="Group 54">
              <a:extLst>
                <a:ext uri="{FF2B5EF4-FFF2-40B4-BE49-F238E27FC236}">
                  <a16:creationId xmlns="" xmlns:a16="http://schemas.microsoft.com/office/drawing/2014/main" id="{2804A1D7-7C33-4A6A-B39E-1F409BAFC5FB}"/>
                </a:ext>
              </a:extLst>
            </p:cNvPr>
            <p:cNvGrpSpPr/>
            <p:nvPr/>
          </p:nvGrpSpPr>
          <p:grpSpPr>
            <a:xfrm>
              <a:off x="1368818" y="5035463"/>
              <a:ext cx="571622" cy="263922"/>
              <a:chOff x="1368818" y="5035463"/>
              <a:chExt cx="571622" cy="263922"/>
            </a:xfrm>
          </p:grpSpPr>
          <p:pic>
            <p:nvPicPr>
              <p:cNvPr id="50" name="Picture 60">
                <a:extLst>
                  <a:ext uri="{FF2B5EF4-FFF2-40B4-BE49-F238E27FC236}">
                    <a16:creationId xmlns="" xmlns:a16="http://schemas.microsoft.com/office/drawing/2014/main" id="{5CFBD44F-74C5-45A5-888A-F8542D08BD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68818" y="5035463"/>
                <a:ext cx="266822" cy="263922"/>
              </a:xfrm>
              <a:prstGeom prst="rect">
                <a:avLst/>
              </a:prstGeom>
            </p:spPr>
          </p:pic>
          <p:pic>
            <p:nvPicPr>
              <p:cNvPr id="51" name="Picture 61">
                <a:extLst>
                  <a:ext uri="{FF2B5EF4-FFF2-40B4-BE49-F238E27FC236}">
                    <a16:creationId xmlns="" xmlns:a16="http://schemas.microsoft.com/office/drawing/2014/main" id="{AA3E1B72-9FEE-41A5-961A-1F8DD9C912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73618" y="5035463"/>
                <a:ext cx="266822" cy="263922"/>
              </a:xfrm>
              <a:prstGeom prst="rect">
                <a:avLst/>
              </a:prstGeom>
            </p:spPr>
          </p:pic>
        </p:grpSp>
        <p:grpSp>
          <p:nvGrpSpPr>
            <p:cNvPr id="47" name="Group 55">
              <a:extLst>
                <a:ext uri="{FF2B5EF4-FFF2-40B4-BE49-F238E27FC236}">
                  <a16:creationId xmlns="" xmlns:a16="http://schemas.microsoft.com/office/drawing/2014/main" id="{41BFEC2B-5554-4C50-B15B-2C6675AF6BDB}"/>
                </a:ext>
              </a:extLst>
            </p:cNvPr>
            <p:cNvGrpSpPr/>
            <p:nvPr/>
          </p:nvGrpSpPr>
          <p:grpSpPr>
            <a:xfrm>
              <a:off x="1371600" y="4724400"/>
              <a:ext cx="571622" cy="263922"/>
              <a:chOff x="1368818" y="5035463"/>
              <a:chExt cx="571622" cy="263922"/>
            </a:xfrm>
          </p:grpSpPr>
          <p:pic>
            <p:nvPicPr>
              <p:cNvPr id="48" name="Picture 58">
                <a:extLst>
                  <a:ext uri="{FF2B5EF4-FFF2-40B4-BE49-F238E27FC236}">
                    <a16:creationId xmlns="" xmlns:a16="http://schemas.microsoft.com/office/drawing/2014/main" id="{C3BF30DD-27A6-4CC7-8C05-0A7709500F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68818" y="5035463"/>
                <a:ext cx="266822" cy="263922"/>
              </a:xfrm>
              <a:prstGeom prst="rect">
                <a:avLst/>
              </a:prstGeom>
            </p:spPr>
          </p:pic>
          <p:pic>
            <p:nvPicPr>
              <p:cNvPr id="49" name="Picture 59">
                <a:extLst>
                  <a:ext uri="{FF2B5EF4-FFF2-40B4-BE49-F238E27FC236}">
                    <a16:creationId xmlns="" xmlns:a16="http://schemas.microsoft.com/office/drawing/2014/main" id="{B4C7C033-3FD3-4A77-B366-C4175022A4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73618" y="5035463"/>
                <a:ext cx="266822" cy="263922"/>
              </a:xfrm>
              <a:prstGeom prst="rect">
                <a:avLst/>
              </a:prstGeom>
            </p:spPr>
          </p:pic>
        </p:grpSp>
      </p:grpSp>
      <p:grpSp>
        <p:nvGrpSpPr>
          <p:cNvPr id="52" name="Group 53">
            <a:extLst>
              <a:ext uri="{FF2B5EF4-FFF2-40B4-BE49-F238E27FC236}">
                <a16:creationId xmlns="" xmlns:a16="http://schemas.microsoft.com/office/drawing/2014/main" id="{D52434BC-52D3-48BA-9B54-1F916E6238C9}"/>
              </a:ext>
            </a:extLst>
          </p:cNvPr>
          <p:cNvGrpSpPr/>
          <p:nvPr/>
        </p:nvGrpSpPr>
        <p:grpSpPr>
          <a:xfrm>
            <a:off x="10669961" y="4037217"/>
            <a:ext cx="574404" cy="574985"/>
            <a:chOff x="1368818" y="4724400"/>
            <a:chExt cx="574404" cy="574985"/>
          </a:xfrm>
        </p:grpSpPr>
        <p:grpSp>
          <p:nvGrpSpPr>
            <p:cNvPr id="53" name="Group 54">
              <a:extLst>
                <a:ext uri="{FF2B5EF4-FFF2-40B4-BE49-F238E27FC236}">
                  <a16:creationId xmlns="" xmlns:a16="http://schemas.microsoft.com/office/drawing/2014/main" id="{2804A1D7-7C33-4A6A-B39E-1F409BAFC5FB}"/>
                </a:ext>
              </a:extLst>
            </p:cNvPr>
            <p:cNvGrpSpPr/>
            <p:nvPr/>
          </p:nvGrpSpPr>
          <p:grpSpPr>
            <a:xfrm>
              <a:off x="1368818" y="5035463"/>
              <a:ext cx="571622" cy="263922"/>
              <a:chOff x="1368818" y="5035463"/>
              <a:chExt cx="571622" cy="263922"/>
            </a:xfrm>
          </p:grpSpPr>
          <p:pic>
            <p:nvPicPr>
              <p:cNvPr id="57" name="Picture 60">
                <a:extLst>
                  <a:ext uri="{FF2B5EF4-FFF2-40B4-BE49-F238E27FC236}">
                    <a16:creationId xmlns="" xmlns:a16="http://schemas.microsoft.com/office/drawing/2014/main" id="{5CFBD44F-74C5-45A5-888A-F8542D08BD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68818" y="5035463"/>
                <a:ext cx="266822" cy="263922"/>
              </a:xfrm>
              <a:prstGeom prst="rect">
                <a:avLst/>
              </a:prstGeom>
            </p:spPr>
          </p:pic>
          <p:pic>
            <p:nvPicPr>
              <p:cNvPr id="58" name="Picture 61">
                <a:extLst>
                  <a:ext uri="{FF2B5EF4-FFF2-40B4-BE49-F238E27FC236}">
                    <a16:creationId xmlns="" xmlns:a16="http://schemas.microsoft.com/office/drawing/2014/main" id="{AA3E1B72-9FEE-41A5-961A-1F8DD9C912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73618" y="5035463"/>
                <a:ext cx="266822" cy="263922"/>
              </a:xfrm>
              <a:prstGeom prst="rect">
                <a:avLst/>
              </a:prstGeom>
            </p:spPr>
          </p:pic>
        </p:grpSp>
        <p:grpSp>
          <p:nvGrpSpPr>
            <p:cNvPr id="54" name="Group 55">
              <a:extLst>
                <a:ext uri="{FF2B5EF4-FFF2-40B4-BE49-F238E27FC236}">
                  <a16:creationId xmlns="" xmlns:a16="http://schemas.microsoft.com/office/drawing/2014/main" id="{41BFEC2B-5554-4C50-B15B-2C6675AF6BDB}"/>
                </a:ext>
              </a:extLst>
            </p:cNvPr>
            <p:cNvGrpSpPr/>
            <p:nvPr/>
          </p:nvGrpSpPr>
          <p:grpSpPr>
            <a:xfrm>
              <a:off x="1371600" y="4724400"/>
              <a:ext cx="571622" cy="263922"/>
              <a:chOff x="1368818" y="5035463"/>
              <a:chExt cx="571622" cy="263922"/>
            </a:xfrm>
          </p:grpSpPr>
          <p:pic>
            <p:nvPicPr>
              <p:cNvPr id="55" name="Picture 58">
                <a:extLst>
                  <a:ext uri="{FF2B5EF4-FFF2-40B4-BE49-F238E27FC236}">
                    <a16:creationId xmlns="" xmlns:a16="http://schemas.microsoft.com/office/drawing/2014/main" id="{C3BF30DD-27A6-4CC7-8C05-0A7709500F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68818" y="5035463"/>
                <a:ext cx="266822" cy="263922"/>
              </a:xfrm>
              <a:prstGeom prst="rect">
                <a:avLst/>
              </a:prstGeom>
            </p:spPr>
          </p:pic>
          <p:pic>
            <p:nvPicPr>
              <p:cNvPr id="56" name="Picture 59">
                <a:extLst>
                  <a:ext uri="{FF2B5EF4-FFF2-40B4-BE49-F238E27FC236}">
                    <a16:creationId xmlns="" xmlns:a16="http://schemas.microsoft.com/office/drawing/2014/main" id="{B4C7C033-3FD3-4A77-B366-C4175022A4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73618" y="5035463"/>
                <a:ext cx="266822" cy="263922"/>
              </a:xfrm>
              <a:prstGeom prst="rect">
                <a:avLst/>
              </a:prstGeom>
            </p:spPr>
          </p:pic>
        </p:grpSp>
      </p:grpSp>
      <p:sp>
        <p:nvSpPr>
          <p:cNvPr id="59" name="TextBox 58"/>
          <p:cNvSpPr txBox="1"/>
          <p:nvPr/>
        </p:nvSpPr>
        <p:spPr>
          <a:xfrm flipH="1">
            <a:off x="961153" y="1794414"/>
            <a:ext cx="24763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Production Cluster </a:t>
            </a:r>
          </a:p>
          <a:p>
            <a:r>
              <a:rPr lang="en-US" dirty="0" smtClean="0"/>
              <a:t>21,000 Cores:</a:t>
            </a:r>
            <a:endParaRPr lang="en-US" dirty="0"/>
          </a:p>
        </p:txBody>
      </p:sp>
      <p:sp>
        <p:nvSpPr>
          <p:cNvPr id="74" name="TextBox 73"/>
          <p:cNvSpPr txBox="1"/>
          <p:nvPr/>
        </p:nvSpPr>
        <p:spPr>
          <a:xfrm flipH="1">
            <a:off x="8770762" y="1794414"/>
            <a:ext cx="24763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Development Cluster </a:t>
            </a:r>
          </a:p>
          <a:p>
            <a:r>
              <a:rPr lang="en-US" dirty="0"/>
              <a:t>4</a:t>
            </a:r>
            <a:r>
              <a:rPr lang="en-US" dirty="0" smtClean="0"/>
              <a:t>,000 Cores:</a:t>
            </a:r>
            <a:endParaRPr lang="en-US" dirty="0"/>
          </a:p>
        </p:txBody>
      </p:sp>
      <p:pic>
        <p:nvPicPr>
          <p:cNvPr id="75" name="Content Placeholder 74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2597" y="4637677"/>
            <a:ext cx="1044848" cy="1567905"/>
          </a:xfrm>
          <a:prstGeom prst="rect">
            <a:avLst/>
          </a:prstGeom>
        </p:spPr>
      </p:pic>
      <p:sp>
        <p:nvSpPr>
          <p:cNvPr id="76" name="TextBox 75"/>
          <p:cNvSpPr txBox="1"/>
          <p:nvPr/>
        </p:nvSpPr>
        <p:spPr>
          <a:xfrm>
            <a:off x="5360145" y="4062692"/>
            <a:ext cx="1601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Shared Storage</a:t>
            </a:r>
            <a:endParaRPr lang="en-US"/>
          </a:p>
        </p:txBody>
      </p:sp>
      <p:cxnSp>
        <p:nvCxnSpPr>
          <p:cNvPr id="78" name="Straight Connector 77"/>
          <p:cNvCxnSpPr/>
          <p:nvPr/>
        </p:nvCxnSpPr>
        <p:spPr>
          <a:xfrm>
            <a:off x="3613820" y="5421629"/>
            <a:ext cx="1874906" cy="0"/>
          </a:xfrm>
          <a:prstGeom prst="line">
            <a:avLst/>
          </a:prstGeom>
          <a:ln w="1143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6841067" y="5421629"/>
            <a:ext cx="2866216" cy="0"/>
          </a:xfrm>
          <a:prstGeom prst="line">
            <a:avLst/>
          </a:prstGeom>
          <a:ln w="1143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/>
          <p:cNvSpPr txBox="1"/>
          <p:nvPr/>
        </p:nvSpPr>
        <p:spPr>
          <a:xfrm>
            <a:off x="3786961" y="5002674"/>
            <a:ext cx="1031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160 </a:t>
            </a:r>
            <a:r>
              <a:rPr lang="en-US" dirty="0"/>
              <a:t>G</a:t>
            </a:r>
            <a:r>
              <a:rPr lang="en-US" dirty="0" smtClean="0"/>
              <a:t>b/s</a:t>
            </a:r>
            <a:endParaRPr lang="en-US" dirty="0"/>
          </a:p>
        </p:txBody>
      </p:sp>
      <p:sp>
        <p:nvSpPr>
          <p:cNvPr id="83" name="TextBox 82"/>
          <p:cNvSpPr txBox="1"/>
          <p:nvPr/>
        </p:nvSpPr>
        <p:spPr>
          <a:xfrm>
            <a:off x="7968905" y="5002674"/>
            <a:ext cx="1031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160 </a:t>
            </a:r>
            <a:r>
              <a:rPr lang="en-US" dirty="0"/>
              <a:t>G</a:t>
            </a:r>
            <a:r>
              <a:rPr lang="en-US" dirty="0" smtClean="0"/>
              <a:t>b/s</a:t>
            </a:r>
            <a:endParaRPr lang="en-US" dirty="0"/>
          </a:p>
        </p:txBody>
      </p:sp>
      <p:grpSp>
        <p:nvGrpSpPr>
          <p:cNvPr id="84" name="Group 167">
            <a:extLst>
              <a:ext uri="{FF2B5EF4-FFF2-40B4-BE49-F238E27FC236}">
                <a16:creationId xmlns="" xmlns:a16="http://schemas.microsoft.com/office/drawing/2014/main" id="{8397D422-65AB-4D37-A7FB-9A02E96B37CF}"/>
              </a:ext>
            </a:extLst>
          </p:cNvPr>
          <p:cNvGrpSpPr/>
          <p:nvPr/>
        </p:nvGrpSpPr>
        <p:grpSpPr>
          <a:xfrm>
            <a:off x="1366868" y="2885419"/>
            <a:ext cx="1219200" cy="457200"/>
            <a:chOff x="2209800" y="3196388"/>
            <a:chExt cx="1219200" cy="457200"/>
          </a:xfrm>
        </p:grpSpPr>
        <p:sp>
          <p:nvSpPr>
            <p:cNvPr id="85" name="Rectangle: Rounded Corners 168">
              <a:extLst>
                <a:ext uri="{FF2B5EF4-FFF2-40B4-BE49-F238E27FC236}">
                  <a16:creationId xmlns="" xmlns:a16="http://schemas.microsoft.com/office/drawing/2014/main" id="{3981675E-DD76-4A4E-9CA5-BABC4DD97F58}"/>
                </a:ext>
              </a:extLst>
            </p:cNvPr>
            <p:cNvSpPr/>
            <p:nvPr/>
          </p:nvSpPr>
          <p:spPr>
            <a:xfrm>
              <a:off x="2209800" y="3196388"/>
              <a:ext cx="1219200" cy="457200"/>
            </a:xfrm>
            <a:prstGeom prst="roundRect">
              <a:avLst>
                <a:gd name="adj" fmla="val 1502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86" name="Picture 169">
              <a:extLst>
                <a:ext uri="{FF2B5EF4-FFF2-40B4-BE49-F238E27FC236}">
                  <a16:creationId xmlns="" xmlns:a16="http://schemas.microsoft.com/office/drawing/2014/main" id="{619EC378-5DBC-4478-A748-D7C6EE2D50A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543510" y="3287851"/>
              <a:ext cx="580690" cy="269782"/>
            </a:xfrm>
            <a:prstGeom prst="rect">
              <a:avLst/>
            </a:prstGeom>
          </p:spPr>
        </p:pic>
      </p:grpSp>
      <p:grpSp>
        <p:nvGrpSpPr>
          <p:cNvPr id="87" name="Group 167">
            <a:extLst>
              <a:ext uri="{FF2B5EF4-FFF2-40B4-BE49-F238E27FC236}">
                <a16:creationId xmlns="" xmlns:a16="http://schemas.microsoft.com/office/drawing/2014/main" id="{8397D422-65AB-4D37-A7FB-9A02E96B37CF}"/>
              </a:ext>
            </a:extLst>
          </p:cNvPr>
          <p:cNvGrpSpPr/>
          <p:nvPr/>
        </p:nvGrpSpPr>
        <p:grpSpPr>
          <a:xfrm>
            <a:off x="10041645" y="2901333"/>
            <a:ext cx="1219200" cy="457200"/>
            <a:chOff x="2209800" y="3196388"/>
            <a:chExt cx="1219200" cy="457200"/>
          </a:xfrm>
        </p:grpSpPr>
        <p:sp>
          <p:nvSpPr>
            <p:cNvPr id="88" name="Rectangle: Rounded Corners 168">
              <a:extLst>
                <a:ext uri="{FF2B5EF4-FFF2-40B4-BE49-F238E27FC236}">
                  <a16:creationId xmlns="" xmlns:a16="http://schemas.microsoft.com/office/drawing/2014/main" id="{3981675E-DD76-4A4E-9CA5-BABC4DD97F58}"/>
                </a:ext>
              </a:extLst>
            </p:cNvPr>
            <p:cNvSpPr/>
            <p:nvPr/>
          </p:nvSpPr>
          <p:spPr>
            <a:xfrm>
              <a:off x="2209800" y="3196388"/>
              <a:ext cx="1219200" cy="457200"/>
            </a:xfrm>
            <a:prstGeom prst="roundRect">
              <a:avLst>
                <a:gd name="adj" fmla="val 1502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89" name="Picture 169">
              <a:extLst>
                <a:ext uri="{FF2B5EF4-FFF2-40B4-BE49-F238E27FC236}">
                  <a16:creationId xmlns="" xmlns:a16="http://schemas.microsoft.com/office/drawing/2014/main" id="{619EC378-5DBC-4478-A748-D7C6EE2D50A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543510" y="3287851"/>
              <a:ext cx="580690" cy="269782"/>
            </a:xfrm>
            <a:prstGeom prst="rect">
              <a:avLst/>
            </a:prstGeom>
          </p:spPr>
        </p:pic>
      </p:grpSp>
      <p:sp>
        <p:nvSpPr>
          <p:cNvPr id="93" name="Rounded Rectangle 10"/>
          <p:cNvSpPr/>
          <p:nvPr/>
        </p:nvSpPr>
        <p:spPr>
          <a:xfrm>
            <a:off x="4119280" y="2196822"/>
            <a:ext cx="1219200" cy="3810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4F81B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End User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4" name="Rounded Rectangle 10"/>
          <p:cNvSpPr/>
          <p:nvPr/>
        </p:nvSpPr>
        <p:spPr>
          <a:xfrm>
            <a:off x="6351945" y="2191250"/>
            <a:ext cx="1219200" cy="3810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4F81B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Web App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5" name="Rounded Rectangle 10"/>
          <p:cNvSpPr/>
          <p:nvPr/>
        </p:nvSpPr>
        <p:spPr>
          <a:xfrm>
            <a:off x="5287680" y="2959373"/>
            <a:ext cx="1219200" cy="3810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4F81B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CL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6" name="Rounded Rectangle 95"/>
          <p:cNvSpPr/>
          <p:nvPr/>
        </p:nvSpPr>
        <p:spPr>
          <a:xfrm>
            <a:off x="3786961" y="1947333"/>
            <a:ext cx="4181944" cy="15748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8" name="Straight Arrow Connector 97"/>
          <p:cNvCxnSpPr/>
          <p:nvPr/>
        </p:nvCxnSpPr>
        <p:spPr>
          <a:xfrm>
            <a:off x="2674491" y="2974636"/>
            <a:ext cx="1055776" cy="0"/>
          </a:xfrm>
          <a:prstGeom prst="straightConnector1">
            <a:avLst/>
          </a:prstGeom>
          <a:ln w="317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/>
          <p:nvPr/>
        </p:nvCxnSpPr>
        <p:spPr>
          <a:xfrm flipV="1">
            <a:off x="8108745" y="2974636"/>
            <a:ext cx="1766045" cy="16538"/>
          </a:xfrm>
          <a:prstGeom prst="straightConnector1">
            <a:avLst/>
          </a:prstGeom>
          <a:ln w="317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851949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2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The Path to NavOps</a:t>
            </a:r>
            <a:endParaRPr lang="en-US" sz="42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4717" y="1811867"/>
            <a:ext cx="10972800" cy="4487333"/>
          </a:xfrm>
        </p:spPr>
        <p:txBody>
          <a:bodyPr/>
          <a:lstStyle/>
          <a:p>
            <a:r>
              <a:rPr lang="en-US" sz="3600" dirty="0" smtClean="0"/>
              <a:t>Leverage existing UGE expertise and commitment.</a:t>
            </a:r>
          </a:p>
          <a:p>
            <a:pPr marL="981075" lvl="1" indent="-523875"/>
            <a:r>
              <a:rPr lang="en-US" sz="3600" dirty="0" smtClean="0"/>
              <a:t>Researchers have intimate knowledge of UGE scheduler.</a:t>
            </a:r>
          </a:p>
          <a:p>
            <a:r>
              <a:rPr lang="en-US" sz="3600" dirty="0" smtClean="0"/>
              <a:t>Maximize use of our environment. </a:t>
            </a:r>
          </a:p>
          <a:p>
            <a:pPr marL="1031875" lvl="1" indent="-574675"/>
            <a:r>
              <a:rPr lang="en-US" sz="3600" dirty="0" smtClean="0"/>
              <a:t>Ability to re-allocate resource at peak times is mission-critical.</a:t>
            </a:r>
          </a:p>
          <a:p>
            <a:r>
              <a:rPr lang="en-US" sz="3600" dirty="0" smtClean="0"/>
              <a:t>Simplify resource management. </a:t>
            </a:r>
          </a:p>
          <a:p>
            <a:pPr marL="1031875" lvl="1" indent="-574675"/>
            <a:r>
              <a:rPr lang="en-US" sz="3333" dirty="0" smtClean="0"/>
              <a:t>There were too many tools being used.</a:t>
            </a:r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92639413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91067" y="3105835"/>
            <a:ext cx="11514666" cy="769441"/>
          </a:xfrm>
          <a:prstGeom prst="rect">
            <a:avLst/>
          </a:prstGeom>
          <a:solidFill>
            <a:schemeClr val="bg1">
              <a:alpha val="16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4400" b="1" dirty="0" smtClean="0">
                <a:solidFill>
                  <a:schemeClr val="bg1"/>
                </a:solidFill>
              </a:rPr>
              <a:t>Univa and IHME</a:t>
            </a:r>
            <a:endParaRPr lang="en-US" sz="4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9238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732" y="592668"/>
            <a:ext cx="10828867" cy="848139"/>
          </a:xfrm>
        </p:spPr>
        <p:txBody>
          <a:bodyPr/>
          <a:lstStyle/>
          <a:p>
            <a:r>
              <a:rPr lang="en-US" dirty="0" smtClean="0"/>
              <a:t>The Solution for IHME </a:t>
            </a:r>
            <a:r>
              <a:rPr lang="mr-IN" dirty="0" smtClean="0"/>
              <a:t>–</a:t>
            </a:r>
            <a:r>
              <a:rPr lang="en-US" dirty="0" smtClean="0"/>
              <a:t> Mixed Workloads</a:t>
            </a:r>
            <a:endParaRPr lang="en-US" dirty="0"/>
          </a:p>
        </p:txBody>
      </p:sp>
      <p:pic>
        <p:nvPicPr>
          <p:cNvPr id="4" name="Picture 5">
            <a:extLst>
              <a:ext uri="{FF2B5EF4-FFF2-40B4-BE49-F238E27FC236}">
                <a16:creationId xmlns:a16="http://schemas.microsoft.com/office/drawing/2014/main" xmlns="" id="{71F5957A-C09D-4CEC-B3F5-EF12E32AE8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3220" y="1691517"/>
            <a:ext cx="3219450" cy="1352169"/>
          </a:xfrm>
          <a:prstGeom prst="rect">
            <a:avLst/>
          </a:prstGeom>
        </p:spPr>
      </p:pic>
      <p:pic>
        <p:nvPicPr>
          <p:cNvPr id="6" name="Picture 7">
            <a:extLst>
              <a:ext uri="{FF2B5EF4-FFF2-40B4-BE49-F238E27FC236}">
                <a16:creationId xmlns:a16="http://schemas.microsoft.com/office/drawing/2014/main" xmlns="" id="{2CB23BBC-F969-4AF5-AB3B-DFAB7EE1B4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506" y="3050484"/>
            <a:ext cx="748145" cy="457200"/>
          </a:xfrm>
          <a:prstGeom prst="rect">
            <a:avLst/>
          </a:prstGeom>
        </p:spPr>
      </p:pic>
      <p:sp>
        <p:nvSpPr>
          <p:cNvPr id="7" name="TextBox 8">
            <a:extLst>
              <a:ext uri="{FF2B5EF4-FFF2-40B4-BE49-F238E27FC236}">
                <a16:creationId xmlns:a16="http://schemas.microsoft.com/office/drawing/2014/main" xmlns="" id="{97873475-8F2D-46E0-A2BA-A66426BCB39A}"/>
              </a:ext>
            </a:extLst>
          </p:cNvPr>
          <p:cNvSpPr txBox="1"/>
          <p:nvPr/>
        </p:nvSpPr>
        <p:spPr>
          <a:xfrm>
            <a:off x="1723594" y="3585471"/>
            <a:ext cx="1633970" cy="584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sz="1600" b="1" dirty="0">
                <a:solidFill>
                  <a:schemeClr val="accent5">
                    <a:lumMod val="75000"/>
                  </a:schemeClr>
                </a:solidFill>
              </a:rPr>
              <a:t>Virtual       Multi-tenancy</a:t>
            </a:r>
            <a:endParaRPr lang="en-US" sz="16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8" name="Picture 17">
            <a:extLst>
              <a:ext uri="{FF2B5EF4-FFF2-40B4-BE49-F238E27FC236}">
                <a16:creationId xmlns:a16="http://schemas.microsoft.com/office/drawing/2014/main" xmlns="" id="{2FEE850E-DECC-40B8-BBA5-5FAE65BB50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8156" y="3050484"/>
            <a:ext cx="748145" cy="457200"/>
          </a:xfrm>
          <a:prstGeom prst="rect">
            <a:avLst/>
          </a:prstGeom>
        </p:spPr>
      </p:pic>
      <p:sp>
        <p:nvSpPr>
          <p:cNvPr id="9" name="TextBox 18">
            <a:extLst>
              <a:ext uri="{FF2B5EF4-FFF2-40B4-BE49-F238E27FC236}">
                <a16:creationId xmlns:a16="http://schemas.microsoft.com/office/drawing/2014/main" xmlns="" id="{45BA8323-7961-4253-8913-393FEDA1083A}"/>
              </a:ext>
            </a:extLst>
          </p:cNvPr>
          <p:cNvSpPr txBox="1"/>
          <p:nvPr/>
        </p:nvSpPr>
        <p:spPr>
          <a:xfrm>
            <a:off x="3495244" y="3585471"/>
            <a:ext cx="1633970" cy="830997"/>
          </a:xfrm>
          <a:prstGeom prst="rect">
            <a:avLst/>
          </a:prstGeom>
          <a:solidFill>
            <a:schemeClr val="bg1">
              <a:lumMod val="85000"/>
              <a:alpha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sz="1600" b="1" dirty="0">
                <a:solidFill>
                  <a:schemeClr val="accent5">
                    <a:lumMod val="75000"/>
                  </a:schemeClr>
                </a:solidFill>
              </a:rPr>
              <a:t>Mixed </a:t>
            </a:r>
            <a:r>
              <a:rPr lang="en-CA" sz="1600" b="1" dirty="0" smtClean="0">
                <a:solidFill>
                  <a:schemeClr val="accent5">
                    <a:lumMod val="75000"/>
                  </a:schemeClr>
                </a:solidFill>
              </a:rPr>
              <a:t>Workloads</a:t>
            </a:r>
          </a:p>
          <a:p>
            <a:pPr algn="ctr"/>
            <a:endParaRPr lang="en-US" sz="1600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10" name="Picture 19">
            <a:extLst>
              <a:ext uri="{FF2B5EF4-FFF2-40B4-BE49-F238E27FC236}">
                <a16:creationId xmlns:a16="http://schemas.microsoft.com/office/drawing/2014/main" xmlns="" id="{DCAA701B-DB0F-4036-8986-6BE645CDD5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9806" y="3050484"/>
            <a:ext cx="748145" cy="457200"/>
          </a:xfrm>
          <a:prstGeom prst="rect">
            <a:avLst/>
          </a:prstGeom>
        </p:spPr>
      </p:pic>
      <p:sp>
        <p:nvSpPr>
          <p:cNvPr id="11" name="TextBox 20">
            <a:extLst>
              <a:ext uri="{FF2B5EF4-FFF2-40B4-BE49-F238E27FC236}">
                <a16:creationId xmlns:a16="http://schemas.microsoft.com/office/drawing/2014/main" xmlns="" id="{1238F8FA-BE14-430A-B9DD-CA47B629A17E}"/>
              </a:ext>
            </a:extLst>
          </p:cNvPr>
          <p:cNvSpPr txBox="1"/>
          <p:nvPr/>
        </p:nvSpPr>
        <p:spPr>
          <a:xfrm>
            <a:off x="5266894" y="3592269"/>
            <a:ext cx="1633970" cy="584775"/>
          </a:xfrm>
          <a:prstGeom prst="rect">
            <a:avLst/>
          </a:prstGeom>
          <a:solidFill>
            <a:srgbClr val="F2F2F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sz="1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Manage Cloud Resources</a:t>
            </a:r>
            <a:endParaRPr lang="en-US" sz="16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2" name="Picture 21">
            <a:extLst>
              <a:ext uri="{FF2B5EF4-FFF2-40B4-BE49-F238E27FC236}">
                <a16:creationId xmlns:a16="http://schemas.microsoft.com/office/drawing/2014/main" xmlns="" id="{3CAFA21F-98C9-4051-93EF-4B73FE4826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1456" y="3043686"/>
            <a:ext cx="748145" cy="457200"/>
          </a:xfrm>
          <a:prstGeom prst="rect">
            <a:avLst/>
          </a:prstGeom>
        </p:spPr>
      </p:pic>
      <p:sp>
        <p:nvSpPr>
          <p:cNvPr id="13" name="TextBox 22">
            <a:extLst>
              <a:ext uri="{FF2B5EF4-FFF2-40B4-BE49-F238E27FC236}">
                <a16:creationId xmlns:a16="http://schemas.microsoft.com/office/drawing/2014/main" xmlns="" id="{3B94C51E-BC2E-4600-8324-590CA6DDE1E8}"/>
              </a:ext>
            </a:extLst>
          </p:cNvPr>
          <p:cNvSpPr txBox="1"/>
          <p:nvPr/>
        </p:nvSpPr>
        <p:spPr>
          <a:xfrm>
            <a:off x="7038544" y="3585471"/>
            <a:ext cx="1633970" cy="584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sz="1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Application Workflows</a:t>
            </a:r>
            <a:endParaRPr lang="en-US" sz="16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4" name="Picture 23">
            <a:extLst>
              <a:ext uri="{FF2B5EF4-FFF2-40B4-BE49-F238E27FC236}">
                <a16:creationId xmlns:a16="http://schemas.microsoft.com/office/drawing/2014/main" xmlns="" id="{CED4C8D8-A777-434D-9E7A-5745086E7E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3106" y="3050484"/>
            <a:ext cx="748145" cy="457200"/>
          </a:xfrm>
          <a:prstGeom prst="rect">
            <a:avLst/>
          </a:prstGeom>
        </p:spPr>
      </p:pic>
      <p:sp>
        <p:nvSpPr>
          <p:cNvPr id="15" name="TextBox 24">
            <a:extLst>
              <a:ext uri="{FF2B5EF4-FFF2-40B4-BE49-F238E27FC236}">
                <a16:creationId xmlns:a16="http://schemas.microsoft.com/office/drawing/2014/main" xmlns="" id="{AD610B90-F379-4F39-B5AC-6D35B5909699}"/>
              </a:ext>
            </a:extLst>
          </p:cNvPr>
          <p:cNvSpPr txBox="1"/>
          <p:nvPr/>
        </p:nvSpPr>
        <p:spPr>
          <a:xfrm>
            <a:off x="8810194" y="3592269"/>
            <a:ext cx="1633970" cy="584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sz="1600">
                <a:solidFill>
                  <a:schemeClr val="accent5">
                    <a:lumMod val="60000"/>
                    <a:lumOff val="40000"/>
                  </a:schemeClr>
                </a:solidFill>
              </a:rPr>
              <a:t>Run Mesos Frameworks</a:t>
            </a:r>
            <a:endParaRPr lang="en-US" sz="16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" name="TextBox 25">
            <a:extLst>
              <a:ext uri="{FF2B5EF4-FFF2-40B4-BE49-F238E27FC236}">
                <a16:creationId xmlns:a16="http://schemas.microsoft.com/office/drawing/2014/main" xmlns="" id="{C8183134-234A-4D27-BF90-36CD01FEF025}"/>
              </a:ext>
            </a:extLst>
          </p:cNvPr>
          <p:cNvSpPr txBox="1"/>
          <p:nvPr/>
        </p:nvSpPr>
        <p:spPr>
          <a:xfrm>
            <a:off x="1723594" y="4280795"/>
            <a:ext cx="1633970" cy="1898106"/>
          </a:xfrm>
          <a:prstGeom prst="rect">
            <a:avLst/>
          </a:prstGeom>
          <a:solidFill>
            <a:srgbClr val="E4E4EB">
              <a:alpha val="40000"/>
            </a:srgbClr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CA" dirty="0">
                <a:solidFill>
                  <a:schemeClr val="accent5">
                    <a:lumMod val="75000"/>
                  </a:schemeClr>
                </a:solidFill>
              </a:rPr>
              <a:t>Share clusters across teams and applications</a:t>
            </a: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7" name="TextBox 26">
            <a:extLst>
              <a:ext uri="{FF2B5EF4-FFF2-40B4-BE49-F238E27FC236}">
                <a16:creationId xmlns:a16="http://schemas.microsoft.com/office/drawing/2014/main" xmlns="" id="{AF9A943D-3774-4190-8F38-6E37DBC79AFF}"/>
              </a:ext>
            </a:extLst>
          </p:cNvPr>
          <p:cNvSpPr txBox="1"/>
          <p:nvPr/>
        </p:nvSpPr>
        <p:spPr>
          <a:xfrm>
            <a:off x="3495244" y="4280794"/>
            <a:ext cx="1633970" cy="1898106"/>
          </a:xfrm>
          <a:prstGeom prst="rect">
            <a:avLst/>
          </a:prstGeom>
          <a:solidFill>
            <a:srgbClr val="E4E4EB">
              <a:alpha val="40000"/>
            </a:srgbClr>
          </a:solidFill>
        </p:spPr>
        <p:txBody>
          <a:bodyPr wrap="square" rtlCol="0" anchor="ctr">
            <a:noAutofit/>
          </a:bodyPr>
          <a:lstStyle>
            <a:defPPr>
              <a:defRPr lang="en-US"/>
            </a:defPPr>
            <a:lvl1pPr algn="ctr">
              <a:defRPr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r>
              <a:rPr lang="en-CA" dirty="0"/>
              <a:t>Run containerized and non-containerized workloads on shared resources</a:t>
            </a:r>
            <a:endParaRPr lang="en-US" dirty="0"/>
          </a:p>
        </p:txBody>
      </p:sp>
      <p:sp>
        <p:nvSpPr>
          <p:cNvPr id="18" name="TextBox 27">
            <a:extLst>
              <a:ext uri="{FF2B5EF4-FFF2-40B4-BE49-F238E27FC236}">
                <a16:creationId xmlns:a16="http://schemas.microsoft.com/office/drawing/2014/main" xmlns="" id="{028F26A6-74D7-484A-840E-003495EFEB3C}"/>
              </a:ext>
            </a:extLst>
          </p:cNvPr>
          <p:cNvSpPr txBox="1"/>
          <p:nvPr/>
        </p:nvSpPr>
        <p:spPr>
          <a:xfrm>
            <a:off x="5266893" y="4280794"/>
            <a:ext cx="1633970" cy="1898106"/>
          </a:xfrm>
          <a:prstGeom prst="rect">
            <a:avLst/>
          </a:prstGeom>
          <a:solidFill>
            <a:srgbClr val="F5F3F7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CA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Prioritize workloads to efficiently use on-premises and cloud resources</a:t>
            </a:r>
            <a:endParaRPr lang="en-US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9" name="TextBox 28">
            <a:extLst>
              <a:ext uri="{FF2B5EF4-FFF2-40B4-BE49-F238E27FC236}">
                <a16:creationId xmlns:a16="http://schemas.microsoft.com/office/drawing/2014/main" xmlns="" id="{FE34BEE2-FC2B-4100-8BBD-91F9A54558C7}"/>
              </a:ext>
            </a:extLst>
          </p:cNvPr>
          <p:cNvSpPr txBox="1"/>
          <p:nvPr/>
        </p:nvSpPr>
        <p:spPr>
          <a:xfrm>
            <a:off x="7038544" y="4280794"/>
            <a:ext cx="1633970" cy="1898106"/>
          </a:xfrm>
          <a:prstGeom prst="rect">
            <a:avLst/>
          </a:prstGeom>
          <a:solidFill>
            <a:srgbClr val="E4E4EB">
              <a:alpha val="40000"/>
            </a:srgbClr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CA">
                <a:solidFill>
                  <a:schemeClr val="accent5">
                    <a:lumMod val="60000"/>
                    <a:lumOff val="40000"/>
                  </a:schemeClr>
                </a:solidFill>
              </a:rPr>
              <a:t>Sequence workflows to address job dependencies</a:t>
            </a:r>
            <a:endParaRPr lang="en-US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0" name="TextBox 29">
            <a:extLst>
              <a:ext uri="{FF2B5EF4-FFF2-40B4-BE49-F238E27FC236}">
                <a16:creationId xmlns:a16="http://schemas.microsoft.com/office/drawing/2014/main" xmlns="" id="{1EE0EDD0-A724-4218-9C9A-5DB49ACE2FDF}"/>
              </a:ext>
            </a:extLst>
          </p:cNvPr>
          <p:cNvSpPr txBox="1"/>
          <p:nvPr/>
        </p:nvSpPr>
        <p:spPr>
          <a:xfrm>
            <a:off x="8810194" y="4280794"/>
            <a:ext cx="1633970" cy="1898106"/>
          </a:xfrm>
          <a:prstGeom prst="rect">
            <a:avLst/>
          </a:prstGeom>
          <a:solidFill>
            <a:srgbClr val="E4E4EB">
              <a:alpha val="40000"/>
            </a:srgbClr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CA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Run frameworks seamlessly on a </a:t>
            </a:r>
            <a:r>
              <a:rPr lang="en-CA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Kubernetes</a:t>
            </a:r>
            <a:r>
              <a:rPr lang="en-CA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cluster</a:t>
            </a:r>
            <a:endParaRPr lang="en-US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Oval 2"/>
          <p:cNvSpPr/>
          <p:nvPr/>
        </p:nvSpPr>
        <p:spPr>
          <a:xfrm>
            <a:off x="1158444" y="2881150"/>
            <a:ext cx="4673600" cy="3894667"/>
          </a:xfrm>
          <a:prstGeom prst="ellipse">
            <a:avLst/>
          </a:prstGeom>
          <a:solidFill>
            <a:schemeClr val="accent1">
              <a:lumMod val="20000"/>
              <a:lumOff val="80000"/>
              <a:alpha val="43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8088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Mixed Workloads on Kubernetes</a:t>
            </a:r>
            <a:endParaRPr lang="en-US" dirty="0"/>
          </a:p>
        </p:txBody>
      </p:sp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558799" y="1905000"/>
            <a:ext cx="10227733" cy="408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762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Navops</a:t>
            </a:r>
            <a:r>
              <a:rPr lang="en-US" dirty="0"/>
              <a:t> Command K8s </a:t>
            </a:r>
            <a:r>
              <a:rPr lang="en-US" dirty="0" smtClean="0"/>
              <a:t>Integration</a:t>
            </a:r>
            <a:endParaRPr lang="en-US" dirty="0"/>
          </a:p>
        </p:txBody>
      </p:sp>
      <p:pic>
        <p:nvPicPr>
          <p:cNvPr id="4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94"/>
          <a:stretch>
            <a:fillRect/>
          </a:stretch>
        </p:blipFill>
        <p:spPr bwMode="auto">
          <a:xfrm>
            <a:off x="2680872" y="2064435"/>
            <a:ext cx="7688048" cy="40373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6"/>
          <p:cNvPicPr>
            <a:picLocks noChangeAspect="1"/>
          </p:cNvPicPr>
          <p:nvPr/>
        </p:nvPicPr>
        <p:blipFill>
          <a:blip r:embed="rId3">
            <a:clrChange>
              <a:clrFrom>
                <a:srgbClr val="F4F2F4"/>
              </a:clrFrom>
              <a:clrTo>
                <a:srgbClr val="F4F2F4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48" t="11591" r="35719" b="76421"/>
          <a:stretch>
            <a:fillRect/>
          </a:stretch>
        </p:blipFill>
        <p:spPr bwMode="auto">
          <a:xfrm>
            <a:off x="5330705" y="4422233"/>
            <a:ext cx="1437899" cy="363806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060447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Navops</a:t>
            </a:r>
            <a:r>
              <a:rPr lang="en-US" dirty="0"/>
              <a:t> Command Architecture</a:t>
            </a:r>
          </a:p>
        </p:txBody>
      </p:sp>
      <p:sp>
        <p:nvSpPr>
          <p:cNvPr id="4" name="Rounded Rectangle 5"/>
          <p:cNvSpPr/>
          <p:nvPr/>
        </p:nvSpPr>
        <p:spPr>
          <a:xfrm>
            <a:off x="5476368" y="1806066"/>
            <a:ext cx="4572000" cy="45720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558ED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6"/>
          <p:cNvSpPr/>
          <p:nvPr/>
        </p:nvSpPr>
        <p:spPr>
          <a:xfrm>
            <a:off x="2168412" y="3330066"/>
            <a:ext cx="1752600" cy="29718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558ED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4568" y="5006466"/>
            <a:ext cx="1099794" cy="1066800"/>
          </a:xfrm>
          <a:prstGeom prst="rect">
            <a:avLst/>
          </a:prstGeom>
        </p:spPr>
      </p:pic>
      <p:pic>
        <p:nvPicPr>
          <p:cNvPr id="7" name="Picture 9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4F2F4"/>
              </a:clrFrom>
              <a:clrTo>
                <a:srgbClr val="F4F2F4">
                  <a:alpha val="0"/>
                </a:srgbClr>
              </a:clrTo>
            </a:clrChange>
          </a:blip>
          <a:srcRect l="37148" t="11590" r="35720" b="76420"/>
          <a:stretch/>
        </p:blipFill>
        <p:spPr>
          <a:xfrm>
            <a:off x="5933568" y="1806066"/>
            <a:ext cx="3421665" cy="864437"/>
          </a:xfrm>
          <a:prstGeom prst="rect">
            <a:avLst/>
          </a:prstGeom>
        </p:spPr>
      </p:pic>
      <p:sp>
        <p:nvSpPr>
          <p:cNvPr id="8" name="Rounded Rectangle 10"/>
          <p:cNvSpPr/>
          <p:nvPr/>
        </p:nvSpPr>
        <p:spPr>
          <a:xfrm>
            <a:off x="2428368" y="1882266"/>
            <a:ext cx="1219200" cy="3810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4F81B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End User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Rounded Rectangle 11"/>
          <p:cNvSpPr/>
          <p:nvPr/>
        </p:nvSpPr>
        <p:spPr>
          <a:xfrm>
            <a:off x="3799968" y="1882266"/>
            <a:ext cx="1219200" cy="3810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4F81B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Admin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ounded Rectangle 12"/>
          <p:cNvSpPr/>
          <p:nvPr/>
        </p:nvSpPr>
        <p:spPr>
          <a:xfrm>
            <a:off x="5781168" y="3177666"/>
            <a:ext cx="1676400" cy="137160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558ED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ounded Rectangle 13"/>
          <p:cNvSpPr/>
          <p:nvPr/>
        </p:nvSpPr>
        <p:spPr>
          <a:xfrm>
            <a:off x="5781168" y="4777866"/>
            <a:ext cx="1676400" cy="83820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558ED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4"/>
          <p:cNvSpPr/>
          <p:nvPr/>
        </p:nvSpPr>
        <p:spPr>
          <a:xfrm>
            <a:off x="8067168" y="3101466"/>
            <a:ext cx="1752600" cy="289560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558ED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6"/>
          <p:cNvCxnSpPr>
            <a:stCxn id="8" idx="2"/>
            <a:endCxn id="5" idx="0"/>
          </p:cNvCxnSpPr>
          <p:nvPr/>
        </p:nvCxnSpPr>
        <p:spPr>
          <a:xfrm>
            <a:off x="3037968" y="2263266"/>
            <a:ext cx="6744" cy="1066800"/>
          </a:xfrm>
          <a:prstGeom prst="straightConnector1">
            <a:avLst/>
          </a:prstGeom>
          <a:ln>
            <a:solidFill>
              <a:srgbClr val="40738B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7"/>
          <p:cNvSpPr txBox="1"/>
          <p:nvPr/>
        </p:nvSpPr>
        <p:spPr>
          <a:xfrm>
            <a:off x="2159572" y="2655934"/>
            <a:ext cx="8115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>
                <a:solidFill>
                  <a:srgbClr val="000000"/>
                </a:solidFill>
              </a:rPr>
              <a:t>Kubectl</a:t>
            </a:r>
            <a:endParaRPr lang="en-US" sz="1600" dirty="0">
              <a:solidFill>
                <a:srgbClr val="000000"/>
              </a:solidFill>
            </a:endParaRPr>
          </a:p>
        </p:txBody>
      </p:sp>
      <p:cxnSp>
        <p:nvCxnSpPr>
          <p:cNvPr id="15" name="Elbow Connector 21"/>
          <p:cNvCxnSpPr>
            <a:stCxn id="9" idx="2"/>
            <a:endCxn id="10" idx="1"/>
          </p:cNvCxnSpPr>
          <p:nvPr/>
        </p:nvCxnSpPr>
        <p:spPr>
          <a:xfrm rot="16200000" flipH="1">
            <a:off x="4295268" y="2377566"/>
            <a:ext cx="1600200" cy="1371600"/>
          </a:xfrm>
          <a:prstGeom prst="bentConnector2">
            <a:avLst/>
          </a:prstGeom>
          <a:ln>
            <a:solidFill>
              <a:srgbClr val="40738B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25"/>
          <p:cNvSpPr txBox="1"/>
          <p:nvPr/>
        </p:nvSpPr>
        <p:spPr>
          <a:xfrm>
            <a:off x="4364724" y="2720466"/>
            <a:ext cx="9133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000000"/>
                </a:solidFill>
              </a:rPr>
              <a:t>Web UI</a:t>
            </a:r>
          </a:p>
          <a:p>
            <a:r>
              <a:rPr lang="en-US" sz="1600" dirty="0" smtClean="0">
                <a:solidFill>
                  <a:srgbClr val="000000"/>
                </a:solidFill>
              </a:rPr>
              <a:t>CLI</a:t>
            </a:r>
          </a:p>
          <a:p>
            <a:r>
              <a:rPr lang="en-US" sz="1600" dirty="0" smtClean="0">
                <a:solidFill>
                  <a:srgbClr val="000000"/>
                </a:solidFill>
              </a:rPr>
              <a:t>REST API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17" name="Rounded Rectangle 27"/>
          <p:cNvSpPr/>
          <p:nvPr/>
        </p:nvSpPr>
        <p:spPr>
          <a:xfrm>
            <a:off x="5857368" y="3787266"/>
            <a:ext cx="1524000" cy="6858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4F81B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Rounded Rectangle 28"/>
          <p:cNvSpPr/>
          <p:nvPr/>
        </p:nvSpPr>
        <p:spPr>
          <a:xfrm>
            <a:off x="5857368" y="5158866"/>
            <a:ext cx="1524000" cy="3810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4F81B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Rounded Rectangle 29"/>
          <p:cNvSpPr/>
          <p:nvPr/>
        </p:nvSpPr>
        <p:spPr>
          <a:xfrm>
            <a:off x="8143368" y="4320666"/>
            <a:ext cx="1524000" cy="6858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40738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30"/>
          <p:cNvSpPr/>
          <p:nvPr/>
        </p:nvSpPr>
        <p:spPr>
          <a:xfrm>
            <a:off x="8143368" y="3863466"/>
            <a:ext cx="1524000" cy="3810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40738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31"/>
          <p:cNvSpPr/>
          <p:nvPr/>
        </p:nvSpPr>
        <p:spPr>
          <a:xfrm>
            <a:off x="8143368" y="5539866"/>
            <a:ext cx="1524000" cy="3810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558ED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4"/>
          <p:cNvCxnSpPr/>
          <p:nvPr/>
        </p:nvCxnSpPr>
        <p:spPr>
          <a:xfrm>
            <a:off x="3926968" y="5692266"/>
            <a:ext cx="4140200" cy="0"/>
          </a:xfrm>
          <a:prstGeom prst="straightConnector1">
            <a:avLst/>
          </a:prstGeom>
          <a:ln>
            <a:solidFill>
              <a:srgbClr val="40738B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4"/>
          <p:cNvCxnSpPr/>
          <p:nvPr/>
        </p:nvCxnSpPr>
        <p:spPr>
          <a:xfrm>
            <a:off x="7305168" y="4473066"/>
            <a:ext cx="0" cy="685800"/>
          </a:xfrm>
          <a:prstGeom prst="straightConnector1">
            <a:avLst/>
          </a:prstGeom>
          <a:ln>
            <a:solidFill>
              <a:srgbClr val="40738B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41"/>
          <p:cNvCxnSpPr/>
          <p:nvPr/>
        </p:nvCxnSpPr>
        <p:spPr>
          <a:xfrm>
            <a:off x="7381368" y="4015866"/>
            <a:ext cx="762000" cy="0"/>
          </a:xfrm>
          <a:prstGeom prst="straightConnector1">
            <a:avLst/>
          </a:prstGeom>
          <a:ln>
            <a:solidFill>
              <a:srgbClr val="40738B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49"/>
          <p:cNvCxnSpPr/>
          <p:nvPr/>
        </p:nvCxnSpPr>
        <p:spPr>
          <a:xfrm>
            <a:off x="3876168" y="4244466"/>
            <a:ext cx="1981200" cy="0"/>
          </a:xfrm>
          <a:prstGeom prst="straightConnector1">
            <a:avLst/>
          </a:prstGeom>
          <a:ln>
            <a:solidFill>
              <a:srgbClr val="40738B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50"/>
          <p:cNvSpPr txBox="1"/>
          <p:nvPr/>
        </p:nvSpPr>
        <p:spPr>
          <a:xfrm>
            <a:off x="6009768" y="3148506"/>
            <a:ext cx="1143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00000"/>
                </a:solidFill>
              </a:rPr>
              <a:t>Bridge Container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27" name="TextBox 51"/>
          <p:cNvSpPr txBox="1"/>
          <p:nvPr/>
        </p:nvSpPr>
        <p:spPr>
          <a:xfrm>
            <a:off x="8143368" y="3040946"/>
            <a:ext cx="1600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00000"/>
                </a:solidFill>
              </a:rPr>
              <a:t>App Management Container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28" name="TextBox 52"/>
          <p:cNvSpPr txBox="1"/>
          <p:nvPr/>
        </p:nvSpPr>
        <p:spPr>
          <a:xfrm>
            <a:off x="5781168" y="477786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 smtClean="0">
                <a:solidFill>
                  <a:srgbClr val="000000"/>
                </a:solidFill>
              </a:rPr>
              <a:t>Etcd</a:t>
            </a:r>
            <a:r>
              <a:rPr lang="en-US" sz="1600" dirty="0">
                <a:solidFill>
                  <a:srgbClr val="000000"/>
                </a:solidFill>
              </a:rPr>
              <a:t> </a:t>
            </a:r>
            <a:r>
              <a:rPr lang="en-US" sz="1600" dirty="0" smtClean="0">
                <a:solidFill>
                  <a:srgbClr val="000000"/>
                </a:solidFill>
              </a:rPr>
              <a:t>Container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29" name="TextBox 53"/>
          <p:cNvSpPr txBox="1"/>
          <p:nvPr/>
        </p:nvSpPr>
        <p:spPr>
          <a:xfrm>
            <a:off x="2414880" y="3482466"/>
            <a:ext cx="114145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000000"/>
                </a:solidFill>
              </a:rPr>
              <a:t>Kubernetes</a:t>
            </a:r>
          </a:p>
          <a:p>
            <a:r>
              <a:rPr lang="en-US" sz="1600" dirty="0" smtClean="0">
                <a:solidFill>
                  <a:srgbClr val="000000"/>
                </a:solidFill>
              </a:rPr>
              <a:t>API Server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30" name="TextBox 54"/>
          <p:cNvSpPr txBox="1"/>
          <p:nvPr/>
        </p:nvSpPr>
        <p:spPr>
          <a:xfrm>
            <a:off x="6269724" y="5158866"/>
            <a:ext cx="5724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/>
              <a:t>etcd</a:t>
            </a:r>
            <a:endParaRPr lang="en-US" sz="1600" dirty="0"/>
          </a:p>
        </p:txBody>
      </p:sp>
      <p:sp>
        <p:nvSpPr>
          <p:cNvPr id="31" name="TextBox 55"/>
          <p:cNvSpPr txBox="1"/>
          <p:nvPr/>
        </p:nvSpPr>
        <p:spPr>
          <a:xfrm>
            <a:off x="6122572" y="3939666"/>
            <a:ext cx="9831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Backend</a:t>
            </a:r>
            <a:endParaRPr lang="en-US" sz="1600" dirty="0"/>
          </a:p>
        </p:txBody>
      </p:sp>
      <p:sp>
        <p:nvSpPr>
          <p:cNvPr id="32" name="TextBox 56"/>
          <p:cNvSpPr txBox="1"/>
          <p:nvPr/>
        </p:nvSpPr>
        <p:spPr>
          <a:xfrm>
            <a:off x="8233056" y="5555546"/>
            <a:ext cx="1462359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tx1"/>
                </a:solidFill>
              </a:rPr>
              <a:t>App Launcher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8177219" y="3905912"/>
            <a:ext cx="1518665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tx1"/>
                </a:solidFill>
              </a:rPr>
              <a:t>REST Svc API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8114202" y="4304986"/>
            <a:ext cx="1609936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tx1"/>
                </a:solidFill>
              </a:rPr>
              <a:t>Master Process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35" name="Rounded Rectangle 34"/>
          <p:cNvSpPr/>
          <p:nvPr/>
        </p:nvSpPr>
        <p:spPr>
          <a:xfrm>
            <a:off x="8219568" y="4625466"/>
            <a:ext cx="1371600" cy="30480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rgbClr val="558ED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8185991" y="4656826"/>
            <a:ext cx="12805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FFFF"/>
                </a:solidFill>
              </a:rPr>
              <a:t>Scheduler Thread</a:t>
            </a:r>
            <a:endParaRPr lang="en-US" sz="1200" dirty="0">
              <a:solidFill>
                <a:srgbClr val="FFFFFF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5628768" y="5768466"/>
            <a:ext cx="19416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000000"/>
                </a:solidFill>
              </a:rPr>
              <a:t>Assign pods to nodes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4180968" y="4244466"/>
            <a:ext cx="1234132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Kubernetes</a:t>
            </a:r>
          </a:p>
          <a:p>
            <a:r>
              <a:rPr lang="en-US" sz="1600" dirty="0" smtClean="0"/>
              <a:t>Objects</a:t>
            </a:r>
            <a:endParaRPr lang="en-US" sz="1600" dirty="0"/>
          </a:p>
        </p:txBody>
      </p:sp>
      <p:sp>
        <p:nvSpPr>
          <p:cNvPr id="39" name="TextBox 42"/>
          <p:cNvSpPr txBox="1"/>
          <p:nvPr/>
        </p:nvSpPr>
        <p:spPr>
          <a:xfrm>
            <a:off x="6466968" y="2415666"/>
            <a:ext cx="20784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000000"/>
                </a:solidFill>
              </a:rPr>
              <a:t>Navops Command Pod</a:t>
            </a:r>
            <a:endParaRPr lang="en-US" sz="16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378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Advanced Policies for </a:t>
            </a:r>
            <a:r>
              <a:rPr lang="en-US" dirty="0" err="1" smtClean="0"/>
              <a:t>Kubernetes</a:t>
            </a:r>
            <a:endParaRPr lang="en-US" dirty="0"/>
          </a:p>
        </p:txBody>
      </p:sp>
      <p:pic>
        <p:nvPicPr>
          <p:cNvPr id="4" name="Bild 3" descr="Navops-comman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7276" y="3449839"/>
            <a:ext cx="3317459" cy="521613"/>
          </a:xfrm>
          <a:prstGeom prst="rect">
            <a:avLst/>
          </a:prstGeom>
        </p:spPr>
      </p:pic>
      <p:grpSp>
        <p:nvGrpSpPr>
          <p:cNvPr id="62" name="Gruppierung 61"/>
          <p:cNvGrpSpPr/>
          <p:nvPr/>
        </p:nvGrpSpPr>
        <p:grpSpPr>
          <a:xfrm>
            <a:off x="1182821" y="4698131"/>
            <a:ext cx="4438772" cy="1578403"/>
            <a:chOff x="551478" y="4555560"/>
            <a:chExt cx="4438772" cy="1578403"/>
          </a:xfrm>
        </p:grpSpPr>
        <p:sp>
          <p:nvSpPr>
            <p:cNvPr id="6" name="Textfeld 5"/>
            <p:cNvSpPr txBox="1"/>
            <p:nvPr/>
          </p:nvSpPr>
          <p:spPr>
            <a:xfrm>
              <a:off x="1700334" y="4596090"/>
              <a:ext cx="208547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b="1" dirty="0" err="1" smtClean="0">
                  <a:solidFill>
                    <a:srgbClr val="A1B11D"/>
                  </a:solidFill>
                </a:rPr>
                <a:t>Workload</a:t>
              </a:r>
              <a:r>
                <a:rPr lang="de-DE" sz="2000" b="1" dirty="0" smtClean="0">
                  <a:solidFill>
                    <a:srgbClr val="A1B11D"/>
                  </a:solidFill>
                </a:rPr>
                <a:t> </a:t>
              </a:r>
              <a:r>
                <a:rPr lang="de-DE" sz="2000" b="1" dirty="0" err="1" smtClean="0">
                  <a:solidFill>
                    <a:srgbClr val="A1B11D"/>
                  </a:solidFill>
                </a:rPr>
                <a:t>Priority</a:t>
              </a:r>
              <a:endParaRPr lang="de-DE" sz="2000" b="1" dirty="0">
                <a:solidFill>
                  <a:srgbClr val="A1B11D"/>
                </a:solidFill>
              </a:endParaRPr>
            </a:p>
          </p:txBody>
        </p:sp>
        <p:sp>
          <p:nvSpPr>
            <p:cNvPr id="7" name="Textfeld 6"/>
            <p:cNvSpPr txBox="1"/>
            <p:nvPr/>
          </p:nvSpPr>
          <p:spPr>
            <a:xfrm>
              <a:off x="3600126" y="5066439"/>
              <a:ext cx="1390124" cy="8925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600" b="1" dirty="0" smtClean="0">
                  <a:solidFill>
                    <a:srgbClr val="A1B11D"/>
                  </a:solidFill>
                </a:rPr>
                <a:t>Ranking</a:t>
              </a:r>
            </a:p>
            <a:p>
              <a:pPr marL="285750" indent="-285750">
                <a:buFont typeface="Arial"/>
                <a:buChar char="•"/>
              </a:pPr>
              <a:r>
                <a:rPr lang="de-DE" sz="1200" b="1" dirty="0" err="1" smtClean="0">
                  <a:solidFill>
                    <a:srgbClr val="A1B11D"/>
                  </a:solidFill>
                </a:rPr>
                <a:t>by</a:t>
              </a:r>
              <a:r>
                <a:rPr lang="de-DE" sz="1200" b="1" dirty="0" smtClean="0">
                  <a:solidFill>
                    <a:srgbClr val="A1B11D"/>
                  </a:solidFill>
                </a:rPr>
                <a:t> </a:t>
              </a:r>
              <a:r>
                <a:rPr lang="de-DE" sz="1200" b="1" dirty="0" err="1" smtClean="0">
                  <a:solidFill>
                    <a:srgbClr val="A1B11D"/>
                  </a:solidFill>
                </a:rPr>
                <a:t>Application</a:t>
              </a:r>
              <a:r>
                <a:rPr lang="de-DE" sz="1200" b="1" dirty="0" smtClean="0">
                  <a:solidFill>
                    <a:srgbClr val="A1B11D"/>
                  </a:solidFill>
                </a:rPr>
                <a:t/>
              </a:r>
              <a:br>
                <a:rPr lang="de-DE" sz="1200" b="1" dirty="0" smtClean="0">
                  <a:solidFill>
                    <a:srgbClr val="A1B11D"/>
                  </a:solidFill>
                </a:rPr>
              </a:br>
              <a:r>
                <a:rPr lang="de-DE" sz="1200" b="1" dirty="0" smtClean="0">
                  <a:solidFill>
                    <a:srgbClr val="A1B11D"/>
                  </a:solidFill>
                </a:rPr>
                <a:t>Profile</a:t>
              </a:r>
            </a:p>
            <a:p>
              <a:pPr marL="285750" indent="-285750">
                <a:buFont typeface="Arial"/>
                <a:buChar char="•"/>
              </a:pPr>
              <a:r>
                <a:rPr lang="de-DE" sz="1200" b="1" dirty="0" err="1" smtClean="0">
                  <a:solidFill>
                    <a:srgbClr val="A1B11D"/>
                  </a:solidFill>
                </a:rPr>
                <a:t>by</a:t>
              </a:r>
              <a:r>
                <a:rPr lang="de-DE" sz="1200" b="1" dirty="0" smtClean="0">
                  <a:solidFill>
                    <a:srgbClr val="A1B11D"/>
                  </a:solidFill>
                </a:rPr>
                <a:t> </a:t>
              </a:r>
              <a:r>
                <a:rPr lang="de-DE" sz="1200" b="1" dirty="0" err="1" smtClean="0">
                  <a:solidFill>
                    <a:srgbClr val="A1B11D"/>
                  </a:solidFill>
                </a:rPr>
                <a:t>Resource</a:t>
              </a:r>
              <a:endParaRPr lang="de-DE" sz="1200" b="1" dirty="0" smtClean="0">
                <a:solidFill>
                  <a:srgbClr val="A1B11D"/>
                </a:solidFill>
              </a:endParaRPr>
            </a:p>
          </p:txBody>
        </p:sp>
        <p:sp>
          <p:nvSpPr>
            <p:cNvPr id="8" name="Textfeld 7"/>
            <p:cNvSpPr txBox="1"/>
            <p:nvPr/>
          </p:nvSpPr>
          <p:spPr>
            <a:xfrm>
              <a:off x="551478" y="5066439"/>
              <a:ext cx="1262685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600" b="1" dirty="0" smtClean="0">
                  <a:solidFill>
                    <a:srgbClr val="A1B11D"/>
                  </a:solidFill>
                </a:rPr>
                <a:t>Proportional</a:t>
              </a:r>
            </a:p>
            <a:p>
              <a:r>
                <a:rPr lang="de-DE" sz="1600" b="1" dirty="0" smtClean="0">
                  <a:solidFill>
                    <a:srgbClr val="A1B11D"/>
                  </a:solidFill>
                </a:rPr>
                <a:t>Shares</a:t>
              </a:r>
              <a:endParaRPr lang="de-DE" sz="1600" b="1" dirty="0">
                <a:solidFill>
                  <a:srgbClr val="A1B11D"/>
                </a:solidFill>
              </a:endParaRPr>
            </a:p>
          </p:txBody>
        </p:sp>
        <p:sp>
          <p:nvSpPr>
            <p:cNvPr id="9" name="Textfeld 8"/>
            <p:cNvSpPr txBox="1"/>
            <p:nvPr/>
          </p:nvSpPr>
          <p:spPr>
            <a:xfrm>
              <a:off x="2012083" y="5071144"/>
              <a:ext cx="1390124" cy="8925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600" b="1" dirty="0" err="1" smtClean="0">
                  <a:solidFill>
                    <a:srgbClr val="A1B11D"/>
                  </a:solidFill>
                </a:rPr>
                <a:t>Interleaving</a:t>
              </a:r>
              <a:endParaRPr lang="de-DE" sz="1600" b="1" dirty="0" smtClean="0">
                <a:solidFill>
                  <a:srgbClr val="A1B11D"/>
                </a:solidFill>
              </a:endParaRPr>
            </a:p>
            <a:p>
              <a:pPr marL="285750" indent="-285750">
                <a:buFont typeface="Arial"/>
                <a:buChar char="•"/>
              </a:pPr>
              <a:r>
                <a:rPr lang="de-DE" sz="1200" b="1" dirty="0" err="1" smtClean="0">
                  <a:solidFill>
                    <a:srgbClr val="A1B11D"/>
                  </a:solidFill>
                </a:rPr>
                <a:t>by</a:t>
              </a:r>
              <a:r>
                <a:rPr lang="de-DE" sz="1200" b="1" dirty="0" smtClean="0">
                  <a:solidFill>
                    <a:srgbClr val="A1B11D"/>
                  </a:solidFill>
                </a:rPr>
                <a:t> </a:t>
              </a:r>
              <a:r>
                <a:rPr lang="de-DE" sz="1200" b="1" dirty="0" err="1" smtClean="0">
                  <a:solidFill>
                    <a:srgbClr val="A1B11D"/>
                  </a:solidFill>
                </a:rPr>
                <a:t>Application</a:t>
              </a:r>
              <a:r>
                <a:rPr lang="de-DE" sz="1200" b="1" dirty="0">
                  <a:solidFill>
                    <a:srgbClr val="A1B11D"/>
                  </a:solidFill>
                </a:rPr>
                <a:t/>
              </a:r>
              <a:br>
                <a:rPr lang="de-DE" sz="1200" b="1" dirty="0">
                  <a:solidFill>
                    <a:srgbClr val="A1B11D"/>
                  </a:solidFill>
                </a:rPr>
              </a:br>
              <a:r>
                <a:rPr lang="de-DE" sz="1200" b="1" dirty="0" smtClean="0">
                  <a:solidFill>
                    <a:srgbClr val="A1B11D"/>
                  </a:solidFill>
                </a:rPr>
                <a:t>Profile</a:t>
              </a:r>
            </a:p>
            <a:p>
              <a:pPr marL="285750" indent="-285750">
                <a:buFont typeface="Arial"/>
                <a:buChar char="•"/>
              </a:pPr>
              <a:r>
                <a:rPr lang="de-DE" sz="1200" b="1" dirty="0" err="1" smtClean="0">
                  <a:solidFill>
                    <a:srgbClr val="A1B11D"/>
                  </a:solidFill>
                </a:rPr>
                <a:t>by</a:t>
              </a:r>
              <a:r>
                <a:rPr lang="de-DE" sz="1200" b="1" dirty="0" smtClean="0">
                  <a:solidFill>
                    <a:srgbClr val="A1B11D"/>
                  </a:solidFill>
                </a:rPr>
                <a:t> </a:t>
              </a:r>
              <a:r>
                <a:rPr lang="de-DE" sz="1200" b="1" dirty="0" err="1" smtClean="0">
                  <a:solidFill>
                    <a:srgbClr val="A1B11D"/>
                  </a:solidFill>
                </a:rPr>
                <a:t>Resource</a:t>
              </a:r>
              <a:endParaRPr lang="de-DE" sz="1200" b="1" dirty="0">
                <a:solidFill>
                  <a:srgbClr val="A1B11D"/>
                </a:solidFill>
              </a:endParaRPr>
            </a:p>
          </p:txBody>
        </p:sp>
        <p:cxnSp>
          <p:nvCxnSpPr>
            <p:cNvPr id="10" name="Gerade Verbindung 9"/>
            <p:cNvCxnSpPr/>
            <p:nvPr/>
          </p:nvCxnSpPr>
          <p:spPr>
            <a:xfrm>
              <a:off x="1895235" y="5105721"/>
              <a:ext cx="0" cy="892552"/>
            </a:xfrm>
            <a:prstGeom prst="line">
              <a:avLst/>
            </a:prstGeom>
            <a:ln w="19050">
              <a:solidFill>
                <a:srgbClr val="A1B11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Gerade Verbindung 10"/>
            <p:cNvCxnSpPr/>
            <p:nvPr/>
          </p:nvCxnSpPr>
          <p:spPr>
            <a:xfrm>
              <a:off x="3486473" y="5110426"/>
              <a:ext cx="0" cy="892552"/>
            </a:xfrm>
            <a:prstGeom prst="line">
              <a:avLst/>
            </a:prstGeom>
            <a:ln w="19050">
              <a:solidFill>
                <a:srgbClr val="A1B11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Abgerundetes Rechteck 11"/>
            <p:cNvSpPr/>
            <p:nvPr/>
          </p:nvSpPr>
          <p:spPr>
            <a:xfrm>
              <a:off x="551478" y="4555560"/>
              <a:ext cx="4438772" cy="1578403"/>
            </a:xfrm>
            <a:prstGeom prst="roundRect">
              <a:avLst/>
            </a:prstGeom>
            <a:noFill/>
            <a:ln w="19050">
              <a:solidFill>
                <a:srgbClr val="A1B11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87" name="Gruppierung 86"/>
          <p:cNvGrpSpPr/>
          <p:nvPr/>
        </p:nvGrpSpPr>
        <p:grpSpPr>
          <a:xfrm>
            <a:off x="8261103" y="1952974"/>
            <a:ext cx="3128149" cy="1257291"/>
            <a:chOff x="8261103" y="1952974"/>
            <a:chExt cx="3128149" cy="1257291"/>
          </a:xfrm>
        </p:grpSpPr>
        <p:sp>
          <p:nvSpPr>
            <p:cNvPr id="14" name="Textfeld 13"/>
            <p:cNvSpPr txBox="1"/>
            <p:nvPr/>
          </p:nvSpPr>
          <p:spPr>
            <a:xfrm>
              <a:off x="8696147" y="2000195"/>
              <a:ext cx="23412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b="1" dirty="0" err="1" smtClean="0">
                  <a:solidFill>
                    <a:srgbClr val="6D4061"/>
                  </a:solidFill>
                </a:rPr>
                <a:t>Workload</a:t>
              </a:r>
              <a:r>
                <a:rPr lang="de-DE" sz="2000" b="1" dirty="0" smtClean="0">
                  <a:solidFill>
                    <a:srgbClr val="6D4061"/>
                  </a:solidFill>
                </a:rPr>
                <a:t> Affiliation</a:t>
              </a:r>
              <a:endParaRPr lang="de-DE" sz="2000" b="1" dirty="0">
                <a:solidFill>
                  <a:srgbClr val="6D4061"/>
                </a:solidFill>
              </a:endParaRPr>
            </a:p>
          </p:txBody>
        </p:sp>
        <p:sp>
          <p:nvSpPr>
            <p:cNvPr id="15" name="Textfeld 14"/>
            <p:cNvSpPr txBox="1"/>
            <p:nvPr/>
          </p:nvSpPr>
          <p:spPr>
            <a:xfrm>
              <a:off x="8272115" y="2454520"/>
              <a:ext cx="76264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600" b="1" dirty="0" err="1" smtClean="0">
                  <a:solidFill>
                    <a:srgbClr val="6D4061"/>
                  </a:solidFill>
                </a:rPr>
                <a:t>Owner</a:t>
              </a:r>
              <a:endParaRPr lang="de-DE" sz="1600" b="1" dirty="0">
                <a:solidFill>
                  <a:srgbClr val="6D4061"/>
                </a:solidFill>
              </a:endParaRPr>
            </a:p>
          </p:txBody>
        </p:sp>
        <p:sp>
          <p:nvSpPr>
            <p:cNvPr id="16" name="Textfeld 15"/>
            <p:cNvSpPr txBox="1"/>
            <p:nvPr/>
          </p:nvSpPr>
          <p:spPr>
            <a:xfrm>
              <a:off x="9209549" y="2454520"/>
              <a:ext cx="78980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600" b="1" dirty="0" smtClean="0">
                  <a:solidFill>
                    <a:srgbClr val="6D4061"/>
                  </a:solidFill>
                </a:rPr>
                <a:t>Project</a:t>
              </a:r>
              <a:endParaRPr lang="de-DE" sz="1600" b="1" dirty="0">
                <a:solidFill>
                  <a:srgbClr val="6D4061"/>
                </a:solidFill>
              </a:endParaRPr>
            </a:p>
          </p:txBody>
        </p:sp>
        <p:sp>
          <p:nvSpPr>
            <p:cNvPr id="17" name="Textfeld 16"/>
            <p:cNvSpPr txBox="1"/>
            <p:nvPr/>
          </p:nvSpPr>
          <p:spPr>
            <a:xfrm>
              <a:off x="10211907" y="2454520"/>
              <a:ext cx="1170513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600" b="1" dirty="0" err="1" smtClean="0">
                  <a:solidFill>
                    <a:srgbClr val="6D4061"/>
                  </a:solidFill>
                </a:rPr>
                <a:t>Application</a:t>
              </a:r>
              <a:r>
                <a:rPr lang="de-DE" sz="1600" b="1" dirty="0" smtClean="0">
                  <a:solidFill>
                    <a:srgbClr val="6D4061"/>
                  </a:solidFill>
                </a:rPr>
                <a:t/>
              </a:r>
              <a:br>
                <a:rPr lang="de-DE" sz="1600" b="1" dirty="0" smtClean="0">
                  <a:solidFill>
                    <a:srgbClr val="6D4061"/>
                  </a:solidFill>
                </a:rPr>
              </a:br>
              <a:r>
                <a:rPr lang="de-DE" sz="1600" b="1" dirty="0" smtClean="0">
                  <a:solidFill>
                    <a:srgbClr val="6D4061"/>
                  </a:solidFill>
                </a:rPr>
                <a:t>Profile</a:t>
              </a:r>
              <a:endParaRPr lang="de-DE" sz="1600" b="1" dirty="0">
                <a:solidFill>
                  <a:srgbClr val="6D4061"/>
                </a:solidFill>
              </a:endParaRPr>
            </a:p>
          </p:txBody>
        </p:sp>
        <p:cxnSp>
          <p:nvCxnSpPr>
            <p:cNvPr id="18" name="Gerade Verbindung 17"/>
            <p:cNvCxnSpPr/>
            <p:nvPr/>
          </p:nvCxnSpPr>
          <p:spPr>
            <a:xfrm>
              <a:off x="9204081" y="2557591"/>
              <a:ext cx="0" cy="481705"/>
            </a:xfrm>
            <a:prstGeom prst="line">
              <a:avLst/>
            </a:prstGeom>
            <a:ln w="19050">
              <a:solidFill>
                <a:srgbClr val="6D406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Abgerundetes Rechteck 18"/>
            <p:cNvSpPr/>
            <p:nvPr/>
          </p:nvSpPr>
          <p:spPr>
            <a:xfrm>
              <a:off x="8261103" y="1952974"/>
              <a:ext cx="3128149" cy="1257291"/>
            </a:xfrm>
            <a:prstGeom prst="roundRect">
              <a:avLst/>
            </a:prstGeom>
            <a:noFill/>
            <a:ln w="19050">
              <a:solidFill>
                <a:srgbClr val="6D406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20" name="Gerade Verbindung 19"/>
            <p:cNvCxnSpPr/>
            <p:nvPr/>
          </p:nvCxnSpPr>
          <p:spPr>
            <a:xfrm>
              <a:off x="10167801" y="2557591"/>
              <a:ext cx="0" cy="481705"/>
            </a:xfrm>
            <a:prstGeom prst="line">
              <a:avLst/>
            </a:prstGeom>
            <a:ln w="19050">
              <a:solidFill>
                <a:srgbClr val="6D406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Gruppierung 65"/>
          <p:cNvGrpSpPr/>
          <p:nvPr/>
        </p:nvGrpSpPr>
        <p:grpSpPr>
          <a:xfrm>
            <a:off x="7194480" y="4922344"/>
            <a:ext cx="4194772" cy="1366471"/>
            <a:chOff x="520040" y="1841271"/>
            <a:chExt cx="4194772" cy="1366471"/>
          </a:xfrm>
        </p:grpSpPr>
        <p:sp>
          <p:nvSpPr>
            <p:cNvPr id="22" name="Textfeld 21"/>
            <p:cNvSpPr txBox="1"/>
            <p:nvPr/>
          </p:nvSpPr>
          <p:spPr>
            <a:xfrm>
              <a:off x="1851436" y="1888492"/>
              <a:ext cx="179167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b="1" dirty="0" err="1" smtClean="0">
                  <a:solidFill>
                    <a:srgbClr val="0C5E79"/>
                  </a:solidFill>
                </a:rPr>
                <a:t>Node</a:t>
              </a:r>
              <a:r>
                <a:rPr lang="de-DE" sz="2000" b="1" dirty="0" smtClean="0">
                  <a:solidFill>
                    <a:srgbClr val="0C5E79"/>
                  </a:solidFill>
                </a:rPr>
                <a:t> </a:t>
              </a:r>
              <a:r>
                <a:rPr lang="de-DE" sz="2000" b="1" dirty="0" err="1" smtClean="0">
                  <a:solidFill>
                    <a:srgbClr val="0C5E79"/>
                  </a:solidFill>
                </a:rPr>
                <a:t>Selection</a:t>
              </a:r>
              <a:endParaRPr lang="de-DE" sz="2000" b="1" dirty="0">
                <a:solidFill>
                  <a:srgbClr val="0C5E79"/>
                </a:solidFill>
              </a:endParaRPr>
            </a:p>
          </p:txBody>
        </p:sp>
        <p:sp>
          <p:nvSpPr>
            <p:cNvPr id="23" name="Textfeld 22"/>
            <p:cNvSpPr txBox="1"/>
            <p:nvPr/>
          </p:nvSpPr>
          <p:spPr>
            <a:xfrm>
              <a:off x="621877" y="2312470"/>
              <a:ext cx="146215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600" b="1" dirty="0" err="1" smtClean="0">
                  <a:solidFill>
                    <a:srgbClr val="0C5E79"/>
                  </a:solidFill>
                </a:rPr>
                <a:t>Pod</a:t>
              </a:r>
              <a:r>
                <a:rPr lang="de-DE" sz="1600" b="1" dirty="0" smtClean="0">
                  <a:solidFill>
                    <a:srgbClr val="0C5E79"/>
                  </a:solidFill>
                </a:rPr>
                <a:t> Placement</a:t>
              </a:r>
            </a:p>
          </p:txBody>
        </p:sp>
        <p:sp>
          <p:nvSpPr>
            <p:cNvPr id="24" name="Rechteck 23"/>
            <p:cNvSpPr/>
            <p:nvPr/>
          </p:nvSpPr>
          <p:spPr>
            <a:xfrm>
              <a:off x="621877" y="2600631"/>
              <a:ext cx="1181758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de-DE" sz="1200" b="1" dirty="0" err="1" smtClean="0">
                  <a:solidFill>
                    <a:srgbClr val="0C5E79"/>
                  </a:solidFill>
                </a:rPr>
                <a:t>Maximize</a:t>
              </a:r>
              <a:r>
                <a:rPr lang="de-DE" sz="1200" b="1" dirty="0" smtClean="0">
                  <a:solidFill>
                    <a:srgbClr val="0C5E79"/>
                  </a:solidFill>
                </a:rPr>
                <a:t/>
              </a:r>
              <a:br>
                <a:rPr lang="de-DE" sz="1200" b="1" dirty="0" smtClean="0">
                  <a:solidFill>
                    <a:srgbClr val="0C5E79"/>
                  </a:solidFill>
                </a:rPr>
              </a:br>
              <a:r>
                <a:rPr lang="de-DE" sz="1200" b="1" dirty="0" err="1" smtClean="0">
                  <a:solidFill>
                    <a:srgbClr val="0C5E79"/>
                  </a:solidFill>
                </a:rPr>
                <a:t>Utilization</a:t>
              </a:r>
              <a:endParaRPr lang="de-DE" sz="1200" b="1" dirty="0" smtClean="0">
                <a:solidFill>
                  <a:srgbClr val="0C5E79"/>
                </a:solidFill>
              </a:endParaRPr>
            </a:p>
          </p:txBody>
        </p:sp>
        <p:sp>
          <p:nvSpPr>
            <p:cNvPr id="25" name="Rechteck 24"/>
            <p:cNvSpPr/>
            <p:nvPr/>
          </p:nvSpPr>
          <p:spPr>
            <a:xfrm>
              <a:off x="1949374" y="2600631"/>
              <a:ext cx="771864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de-DE" sz="1200" b="1" dirty="0" smtClean="0">
                  <a:solidFill>
                    <a:srgbClr val="0C5E79"/>
                  </a:solidFill>
                </a:rPr>
                <a:t>Pack</a:t>
              </a:r>
            </a:p>
          </p:txBody>
        </p:sp>
        <p:sp>
          <p:nvSpPr>
            <p:cNvPr id="26" name="Rechteck 25"/>
            <p:cNvSpPr/>
            <p:nvPr/>
          </p:nvSpPr>
          <p:spPr>
            <a:xfrm>
              <a:off x="2866977" y="2600631"/>
              <a:ext cx="930232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de-DE" sz="1200" b="1" dirty="0" err="1" smtClean="0">
                  <a:solidFill>
                    <a:srgbClr val="0C5E79"/>
                  </a:solidFill>
                </a:rPr>
                <a:t>Spread</a:t>
              </a:r>
              <a:endParaRPr lang="de-DE" sz="1200" b="1" dirty="0" smtClean="0">
                <a:solidFill>
                  <a:srgbClr val="0C5E79"/>
                </a:solidFill>
              </a:endParaRPr>
            </a:p>
          </p:txBody>
        </p:sp>
        <p:sp>
          <p:nvSpPr>
            <p:cNvPr id="27" name="Rechteck 26"/>
            <p:cNvSpPr/>
            <p:nvPr/>
          </p:nvSpPr>
          <p:spPr>
            <a:xfrm>
              <a:off x="3942948" y="2600631"/>
              <a:ext cx="771864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de-DE" sz="1200" b="1" dirty="0" smtClean="0">
                  <a:solidFill>
                    <a:srgbClr val="0C5E79"/>
                  </a:solidFill>
                </a:rPr>
                <a:t>Mix</a:t>
              </a:r>
            </a:p>
          </p:txBody>
        </p:sp>
        <p:cxnSp>
          <p:nvCxnSpPr>
            <p:cNvPr id="28" name="Gerade Verbindung 27"/>
            <p:cNvCxnSpPr/>
            <p:nvPr/>
          </p:nvCxnSpPr>
          <p:spPr>
            <a:xfrm>
              <a:off x="1839091" y="2651024"/>
              <a:ext cx="0" cy="411272"/>
            </a:xfrm>
            <a:prstGeom prst="line">
              <a:avLst/>
            </a:prstGeom>
            <a:ln w="19050">
              <a:solidFill>
                <a:srgbClr val="0C5E79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Abgerundetes Rechteck 28"/>
            <p:cNvSpPr/>
            <p:nvPr/>
          </p:nvSpPr>
          <p:spPr>
            <a:xfrm>
              <a:off x="520040" y="1841271"/>
              <a:ext cx="4194772" cy="1366471"/>
            </a:xfrm>
            <a:prstGeom prst="roundRect">
              <a:avLst/>
            </a:prstGeom>
            <a:noFill/>
            <a:ln w="19050">
              <a:solidFill>
                <a:srgbClr val="0C5E79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30" name="Gerade Verbindung 29"/>
            <p:cNvCxnSpPr/>
            <p:nvPr/>
          </p:nvCxnSpPr>
          <p:spPr>
            <a:xfrm>
              <a:off x="2790270" y="2651024"/>
              <a:ext cx="0" cy="411272"/>
            </a:xfrm>
            <a:prstGeom prst="line">
              <a:avLst/>
            </a:prstGeom>
            <a:ln w="19050">
              <a:solidFill>
                <a:srgbClr val="0C5E79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/>
          </p:nvCxnSpPr>
          <p:spPr>
            <a:xfrm>
              <a:off x="3871604" y="2651024"/>
              <a:ext cx="0" cy="411272"/>
            </a:xfrm>
            <a:prstGeom prst="line">
              <a:avLst/>
            </a:prstGeom>
            <a:ln w="19050">
              <a:solidFill>
                <a:srgbClr val="0C5E79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Textfeld 31"/>
          <p:cNvSpPr txBox="1"/>
          <p:nvPr/>
        </p:nvSpPr>
        <p:spPr>
          <a:xfrm>
            <a:off x="4235736" y="3978064"/>
            <a:ext cx="38602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 smtClean="0">
                <a:solidFill>
                  <a:schemeClr val="tx1"/>
                </a:solidFill>
              </a:rPr>
              <a:t>Enterprise </a:t>
            </a:r>
            <a:r>
              <a:rPr lang="de-DE" sz="2400" b="1" dirty="0" err="1" smtClean="0">
                <a:solidFill>
                  <a:schemeClr val="tx1"/>
                </a:solidFill>
              </a:rPr>
              <a:t>Workload</a:t>
            </a:r>
            <a:r>
              <a:rPr lang="de-DE" sz="2400" b="1" dirty="0" smtClean="0">
                <a:solidFill>
                  <a:schemeClr val="tx1"/>
                </a:solidFill>
              </a:rPr>
              <a:t> </a:t>
            </a:r>
            <a:r>
              <a:rPr lang="de-DE" sz="2400" b="1" dirty="0" err="1" smtClean="0">
                <a:solidFill>
                  <a:schemeClr val="tx1"/>
                </a:solidFill>
              </a:rPr>
              <a:t>Policies</a:t>
            </a:r>
            <a:endParaRPr lang="de-DE" sz="2400" b="1" dirty="0">
              <a:solidFill>
                <a:schemeClr val="tx1"/>
              </a:solidFill>
            </a:endParaRPr>
          </a:p>
        </p:txBody>
      </p:sp>
      <p:cxnSp>
        <p:nvCxnSpPr>
          <p:cNvPr id="33" name="Gerade Verbindung mit Pfeil 32"/>
          <p:cNvCxnSpPr>
            <a:stCxn id="29" idx="0"/>
          </p:cNvCxnSpPr>
          <p:nvPr/>
        </p:nvCxnSpPr>
        <p:spPr>
          <a:xfrm flipH="1" flipV="1">
            <a:off x="8261103" y="4208897"/>
            <a:ext cx="1030763" cy="713447"/>
          </a:xfrm>
          <a:prstGeom prst="straightConnector1">
            <a:avLst/>
          </a:prstGeom>
          <a:ln w="44450">
            <a:solidFill>
              <a:srgbClr val="0C5E79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mit Pfeil 33"/>
          <p:cNvCxnSpPr>
            <a:stCxn id="19" idx="2"/>
          </p:cNvCxnSpPr>
          <p:nvPr/>
        </p:nvCxnSpPr>
        <p:spPr>
          <a:xfrm flipH="1">
            <a:off x="8261104" y="3210265"/>
            <a:ext cx="1564074" cy="482252"/>
          </a:xfrm>
          <a:prstGeom prst="straightConnector1">
            <a:avLst/>
          </a:prstGeom>
          <a:ln w="44450">
            <a:solidFill>
              <a:srgbClr val="6D406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mit Pfeil 34"/>
          <p:cNvCxnSpPr>
            <a:stCxn id="12" idx="0"/>
          </p:cNvCxnSpPr>
          <p:nvPr/>
        </p:nvCxnSpPr>
        <p:spPr>
          <a:xfrm flipV="1">
            <a:off x="3402207" y="4208897"/>
            <a:ext cx="631343" cy="489234"/>
          </a:xfrm>
          <a:prstGeom prst="straightConnector1">
            <a:avLst/>
          </a:prstGeom>
          <a:ln w="44450">
            <a:solidFill>
              <a:srgbClr val="A1B11D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7" name="Gruppierung 76"/>
          <p:cNvGrpSpPr/>
          <p:nvPr/>
        </p:nvGrpSpPr>
        <p:grpSpPr>
          <a:xfrm>
            <a:off x="613426" y="1952974"/>
            <a:ext cx="2908345" cy="1242221"/>
            <a:chOff x="613426" y="1952974"/>
            <a:chExt cx="2908345" cy="1242221"/>
          </a:xfrm>
        </p:grpSpPr>
        <p:sp>
          <p:nvSpPr>
            <p:cNvPr id="36" name="Textfeld 35"/>
            <p:cNvSpPr txBox="1"/>
            <p:nvPr/>
          </p:nvSpPr>
          <p:spPr>
            <a:xfrm>
              <a:off x="922162" y="1962249"/>
              <a:ext cx="2216222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de-DE" sz="2000" b="1" dirty="0" err="1" smtClean="0">
                  <a:solidFill>
                    <a:srgbClr val="A85134"/>
                  </a:solidFill>
                </a:rPr>
                <a:t>Workload</a:t>
              </a:r>
              <a:r>
                <a:rPr lang="de-DE" sz="2000" b="1" dirty="0" smtClean="0">
                  <a:solidFill>
                    <a:srgbClr val="A85134"/>
                  </a:solidFill>
                </a:rPr>
                <a:t> Isolation</a:t>
              </a:r>
              <a:endParaRPr lang="de-DE" sz="2000" b="1" dirty="0">
                <a:solidFill>
                  <a:srgbClr val="A85134"/>
                </a:solidFill>
              </a:endParaRPr>
            </a:p>
          </p:txBody>
        </p:sp>
        <p:sp>
          <p:nvSpPr>
            <p:cNvPr id="37" name="Textfeld 36"/>
            <p:cNvSpPr txBox="1"/>
            <p:nvPr/>
          </p:nvSpPr>
          <p:spPr>
            <a:xfrm>
              <a:off x="613426" y="2384476"/>
              <a:ext cx="915635" cy="584776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de-DE" sz="1600" b="1" dirty="0" err="1" smtClean="0">
                  <a:solidFill>
                    <a:srgbClr val="A85134"/>
                  </a:solidFill>
                </a:rPr>
                <a:t>Runtime</a:t>
              </a:r>
              <a:r>
                <a:rPr lang="de-DE" sz="1600" b="1" dirty="0" smtClean="0">
                  <a:solidFill>
                    <a:srgbClr val="A85134"/>
                  </a:solidFill>
                </a:rPr>
                <a:t/>
              </a:r>
              <a:br>
                <a:rPr lang="de-DE" sz="1600" b="1" dirty="0" smtClean="0">
                  <a:solidFill>
                    <a:srgbClr val="A85134"/>
                  </a:solidFill>
                </a:rPr>
              </a:br>
              <a:r>
                <a:rPr lang="de-DE" sz="1600" b="1" dirty="0" err="1" smtClean="0">
                  <a:solidFill>
                    <a:srgbClr val="A85134"/>
                  </a:solidFill>
                </a:rPr>
                <a:t>Quotas</a:t>
              </a:r>
              <a:endParaRPr lang="de-DE" sz="1600" b="1" dirty="0">
                <a:solidFill>
                  <a:srgbClr val="A85134"/>
                </a:solidFill>
              </a:endParaRPr>
            </a:p>
          </p:txBody>
        </p:sp>
        <p:sp>
          <p:nvSpPr>
            <p:cNvPr id="38" name="Textfeld 37"/>
            <p:cNvSpPr txBox="1"/>
            <p:nvPr/>
          </p:nvSpPr>
          <p:spPr>
            <a:xfrm>
              <a:off x="2182844" y="2384476"/>
              <a:ext cx="1200870" cy="584776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de-DE" sz="1600" b="1" dirty="0" smtClean="0">
                  <a:solidFill>
                    <a:srgbClr val="A85134"/>
                  </a:solidFill>
                </a:rPr>
                <a:t>Access</a:t>
              </a:r>
              <a:br>
                <a:rPr lang="de-DE" sz="1600" b="1" dirty="0" smtClean="0">
                  <a:solidFill>
                    <a:srgbClr val="A85134"/>
                  </a:solidFill>
                </a:rPr>
              </a:br>
              <a:r>
                <a:rPr lang="de-DE" sz="1600" b="1" dirty="0" err="1" smtClean="0">
                  <a:solidFill>
                    <a:srgbClr val="A85134"/>
                  </a:solidFill>
                </a:rPr>
                <a:t>Restrictions</a:t>
              </a:r>
              <a:endParaRPr lang="de-DE" sz="1600" b="1" dirty="0">
                <a:solidFill>
                  <a:srgbClr val="A85134"/>
                </a:solidFill>
              </a:endParaRPr>
            </a:p>
          </p:txBody>
        </p:sp>
        <p:sp>
          <p:nvSpPr>
            <p:cNvPr id="39" name="Abgerundetes Rechteck 38"/>
            <p:cNvSpPr/>
            <p:nvPr/>
          </p:nvSpPr>
          <p:spPr>
            <a:xfrm>
              <a:off x="613427" y="1952974"/>
              <a:ext cx="2908344" cy="1242221"/>
            </a:xfrm>
            <a:prstGeom prst="roundRect">
              <a:avLst/>
            </a:prstGeom>
            <a:noFill/>
            <a:ln w="19050">
              <a:solidFill>
                <a:srgbClr val="A8513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rgbClr val="A85134"/>
                </a:solidFill>
              </a:endParaRPr>
            </a:p>
          </p:txBody>
        </p:sp>
        <p:cxnSp>
          <p:nvCxnSpPr>
            <p:cNvPr id="40" name="Gerade Verbindung 39"/>
            <p:cNvCxnSpPr/>
            <p:nvPr/>
          </p:nvCxnSpPr>
          <p:spPr>
            <a:xfrm>
              <a:off x="2021128" y="2487547"/>
              <a:ext cx="0" cy="481705"/>
            </a:xfrm>
            <a:prstGeom prst="line">
              <a:avLst/>
            </a:prstGeom>
            <a:ln w="19050">
              <a:solidFill>
                <a:srgbClr val="A85134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1" name="Gerade Verbindung mit Pfeil 40"/>
          <p:cNvCxnSpPr>
            <a:stCxn id="39" idx="2"/>
          </p:cNvCxnSpPr>
          <p:nvPr/>
        </p:nvCxnSpPr>
        <p:spPr>
          <a:xfrm>
            <a:off x="2067599" y="3195195"/>
            <a:ext cx="1965951" cy="497322"/>
          </a:xfrm>
          <a:prstGeom prst="straightConnector1">
            <a:avLst/>
          </a:prstGeom>
          <a:ln w="44450">
            <a:solidFill>
              <a:srgbClr val="A85134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3" name="Gruppierung 72"/>
          <p:cNvGrpSpPr/>
          <p:nvPr/>
        </p:nvGrpSpPr>
        <p:grpSpPr>
          <a:xfrm>
            <a:off x="5067535" y="1952974"/>
            <a:ext cx="2065948" cy="1272950"/>
            <a:chOff x="4766419" y="1952974"/>
            <a:chExt cx="2065948" cy="1272950"/>
          </a:xfrm>
        </p:grpSpPr>
        <p:sp>
          <p:nvSpPr>
            <p:cNvPr id="42" name="Abgerundetes Rechteck 41"/>
            <p:cNvSpPr/>
            <p:nvPr/>
          </p:nvSpPr>
          <p:spPr>
            <a:xfrm>
              <a:off x="4766419" y="1952974"/>
              <a:ext cx="2065948" cy="1272950"/>
            </a:xfrm>
            <a:prstGeom prst="roundRect">
              <a:avLst/>
            </a:prstGeom>
            <a:noFill/>
            <a:ln w="19050">
              <a:solidFill>
                <a:srgbClr val="75C2D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rgbClr val="A85134"/>
                </a:solidFill>
              </a:endParaRPr>
            </a:p>
          </p:txBody>
        </p:sp>
        <p:sp>
          <p:nvSpPr>
            <p:cNvPr id="43" name="Textfeld 42"/>
            <p:cNvSpPr txBox="1"/>
            <p:nvPr/>
          </p:nvSpPr>
          <p:spPr>
            <a:xfrm>
              <a:off x="4941437" y="1992256"/>
              <a:ext cx="1620957" cy="707886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de-DE" sz="2000" b="1" dirty="0" smtClean="0">
                  <a:solidFill>
                    <a:srgbClr val="75C2D4"/>
                  </a:solidFill>
                </a:rPr>
                <a:t>Workflow</a:t>
              </a:r>
              <a:br>
                <a:rPr lang="de-DE" sz="2000" b="1" dirty="0" smtClean="0">
                  <a:solidFill>
                    <a:srgbClr val="75C2D4"/>
                  </a:solidFill>
                </a:rPr>
              </a:br>
              <a:r>
                <a:rPr lang="de-DE" sz="2000" b="1" dirty="0" smtClean="0">
                  <a:solidFill>
                    <a:srgbClr val="75C2D4"/>
                  </a:solidFill>
                </a:rPr>
                <a:t>Management</a:t>
              </a:r>
              <a:endParaRPr lang="de-DE" sz="2000" b="1" dirty="0">
                <a:solidFill>
                  <a:srgbClr val="75C2D4"/>
                </a:solidFill>
              </a:endParaRPr>
            </a:p>
          </p:txBody>
        </p:sp>
        <p:sp>
          <p:nvSpPr>
            <p:cNvPr id="44" name="Textfeld 43"/>
            <p:cNvSpPr txBox="1"/>
            <p:nvPr/>
          </p:nvSpPr>
          <p:spPr>
            <a:xfrm>
              <a:off x="4913242" y="2765813"/>
              <a:ext cx="1762021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de-DE" sz="1600" b="1" dirty="0" err="1" smtClean="0">
                  <a:solidFill>
                    <a:srgbClr val="75C2D4"/>
                  </a:solidFill>
                </a:rPr>
                <a:t>Pod</a:t>
              </a:r>
              <a:r>
                <a:rPr lang="de-DE" sz="1600" b="1" dirty="0" smtClean="0">
                  <a:solidFill>
                    <a:srgbClr val="75C2D4"/>
                  </a:solidFill>
                </a:rPr>
                <a:t> </a:t>
              </a:r>
              <a:r>
                <a:rPr lang="de-DE" sz="1600" b="1" dirty="0" err="1" smtClean="0">
                  <a:solidFill>
                    <a:srgbClr val="75C2D4"/>
                  </a:solidFill>
                </a:rPr>
                <a:t>Dependencies</a:t>
              </a:r>
              <a:endParaRPr lang="de-DE" sz="1600" b="1" dirty="0">
                <a:solidFill>
                  <a:srgbClr val="75C2D4"/>
                </a:solidFill>
              </a:endParaRPr>
            </a:p>
          </p:txBody>
        </p:sp>
      </p:grpSp>
      <p:cxnSp>
        <p:nvCxnSpPr>
          <p:cNvPr id="45" name="Gerade Verbindung mit Pfeil 44"/>
          <p:cNvCxnSpPr>
            <a:stCxn id="42" idx="2"/>
          </p:cNvCxnSpPr>
          <p:nvPr/>
        </p:nvCxnSpPr>
        <p:spPr>
          <a:xfrm>
            <a:off x="6100509" y="3225924"/>
            <a:ext cx="0" cy="335653"/>
          </a:xfrm>
          <a:prstGeom prst="straightConnector1">
            <a:avLst/>
          </a:prstGeom>
          <a:ln w="44450">
            <a:solidFill>
              <a:srgbClr val="75C2D4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33554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Navops</a:t>
            </a:r>
            <a:r>
              <a:rPr lang="en-US" dirty="0"/>
              <a:t> Proportional </a:t>
            </a:r>
            <a:r>
              <a:rPr lang="en-US" dirty="0" smtClean="0"/>
              <a:t>Sharing</a:t>
            </a:r>
            <a:endParaRPr lang="en-US" dirty="0"/>
          </a:p>
        </p:txBody>
      </p:sp>
      <p:pic>
        <p:nvPicPr>
          <p:cNvPr id="4" name="Picture 4" descr="Proportional Shares.png"/>
          <p:cNvPicPr>
            <a:picLocks noGrp="1" noChangeAspect="1"/>
          </p:cNvPicPr>
          <p:nvPr>
            <p:ph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01" b="257"/>
          <a:stretch/>
        </p:blipFill>
        <p:spPr bwMode="auto">
          <a:xfrm>
            <a:off x="828675" y="1824372"/>
            <a:ext cx="10116304" cy="45404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71277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913" y="549405"/>
            <a:ext cx="10515600" cy="670045"/>
          </a:xfrm>
        </p:spPr>
        <p:txBody>
          <a:bodyPr/>
          <a:lstStyle/>
          <a:p>
            <a:r>
              <a:rPr lang="en-US" sz="5000" smtClean="0"/>
              <a:t>Flow</a:t>
            </a:r>
            <a:endParaRPr lang="en-US" sz="50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828675" y="2279375"/>
            <a:ext cx="10956925" cy="3776368"/>
          </a:xfrm>
        </p:spPr>
        <p:txBody>
          <a:bodyPr/>
          <a:lstStyle/>
          <a:p>
            <a:r>
              <a:rPr lang="en-US" sz="4000" dirty="0" smtClean="0"/>
              <a:t>Introducing the Institute for Health Metrics and Evaluation (IHME)</a:t>
            </a:r>
          </a:p>
          <a:p>
            <a:r>
              <a:rPr lang="en-US" sz="4000" dirty="0" smtClean="0"/>
              <a:t>Introducing Univa</a:t>
            </a:r>
          </a:p>
          <a:p>
            <a:r>
              <a:rPr lang="en-US" sz="4000" dirty="0" smtClean="0"/>
              <a:t>The IHME Environment</a:t>
            </a:r>
          </a:p>
          <a:p>
            <a:r>
              <a:rPr lang="en-US" sz="4000" dirty="0" smtClean="0"/>
              <a:t>Univa and IHME</a:t>
            </a:r>
          </a:p>
        </p:txBody>
      </p:sp>
    </p:spTree>
    <p:extLst>
      <p:ext uri="{BB962C8B-B14F-4D97-AF65-F5344CB8AC3E}">
        <p14:creationId xmlns:p14="http://schemas.microsoft.com/office/powerpoint/2010/main" val="17602435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Bringing new capabilities to </a:t>
            </a:r>
            <a:r>
              <a:rPr lang="en-US" dirty="0" err="1" smtClean="0"/>
              <a:t>Kubernetes</a:t>
            </a:r>
            <a:endParaRPr lang="en-US" dirty="0"/>
          </a:p>
        </p:txBody>
      </p:sp>
      <p:pic>
        <p:nvPicPr>
          <p:cNvPr id="4" name="Bild 3" descr="stree_sav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7234" y="1789546"/>
            <a:ext cx="1857374" cy="63052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7CE32814-60A4-415B-8518-A2078311C013}"/>
              </a:ext>
            </a:extLst>
          </p:cNvPr>
          <p:cNvSpPr/>
          <p:nvPr/>
        </p:nvSpPr>
        <p:spPr>
          <a:xfrm>
            <a:off x="1648532" y="1426294"/>
            <a:ext cx="1609726" cy="304800"/>
          </a:xfrm>
          <a:prstGeom prst="rect">
            <a:avLst/>
          </a:prstGeom>
          <a:solidFill>
            <a:srgbClr val="106F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dirty="0"/>
              <a:t>Capability</a:t>
            </a:r>
            <a:endParaRPr lang="en-US" sz="1200" dirty="0"/>
          </a:p>
        </p:txBody>
      </p:sp>
      <p:sp>
        <p:nvSpPr>
          <p:cNvPr id="6" name="Rectangle 13">
            <a:extLst>
              <a:ext uri="{FF2B5EF4-FFF2-40B4-BE49-F238E27FC236}">
                <a16:creationId xmlns="" xmlns:a16="http://schemas.microsoft.com/office/drawing/2014/main" id="{67C5E29B-0FDD-4196-909D-BE2312E33A2F}"/>
              </a:ext>
            </a:extLst>
          </p:cNvPr>
          <p:cNvSpPr/>
          <p:nvPr/>
        </p:nvSpPr>
        <p:spPr>
          <a:xfrm>
            <a:off x="3334458" y="1426294"/>
            <a:ext cx="3886200" cy="304800"/>
          </a:xfrm>
          <a:prstGeom prst="rect">
            <a:avLst/>
          </a:prstGeom>
          <a:solidFill>
            <a:srgbClr val="106F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dirty="0"/>
              <a:t>Description</a:t>
            </a:r>
            <a:endParaRPr lang="en-US" sz="1200" dirty="0"/>
          </a:p>
        </p:txBody>
      </p:sp>
      <p:sp>
        <p:nvSpPr>
          <p:cNvPr id="7" name="Rectangle 14">
            <a:extLst>
              <a:ext uri="{FF2B5EF4-FFF2-40B4-BE49-F238E27FC236}">
                <a16:creationId xmlns="" xmlns:a16="http://schemas.microsoft.com/office/drawing/2014/main" id="{317735CF-8554-4EFB-B83F-29621A089157}"/>
              </a:ext>
            </a:extLst>
          </p:cNvPr>
          <p:cNvSpPr/>
          <p:nvPr/>
        </p:nvSpPr>
        <p:spPr>
          <a:xfrm>
            <a:off x="7296858" y="1426294"/>
            <a:ext cx="2875305" cy="304800"/>
          </a:xfrm>
          <a:prstGeom prst="rect">
            <a:avLst/>
          </a:prstGeom>
          <a:solidFill>
            <a:srgbClr val="106F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8" name="Rectangle 5">
            <a:extLst>
              <a:ext uri="{FF2B5EF4-FFF2-40B4-BE49-F238E27FC236}">
                <a16:creationId xmlns="" xmlns:a16="http://schemas.microsoft.com/office/drawing/2014/main" id="{73C22507-1D10-43D9-8546-7D0437E743B3}"/>
              </a:ext>
            </a:extLst>
          </p:cNvPr>
          <p:cNvSpPr/>
          <p:nvPr/>
        </p:nvSpPr>
        <p:spPr>
          <a:xfrm>
            <a:off x="1648532" y="1807294"/>
            <a:ext cx="1609726" cy="59055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dirty="0" smtClean="0">
                <a:solidFill>
                  <a:schemeClr val="tx1"/>
                </a:solidFill>
              </a:rPr>
              <a:t>Advanced Multi-Tenancy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9" name="Rectangle 16">
            <a:extLst>
              <a:ext uri="{FF2B5EF4-FFF2-40B4-BE49-F238E27FC236}">
                <a16:creationId xmlns="" xmlns:a16="http://schemas.microsoft.com/office/drawing/2014/main" id="{D07E9732-35A2-4F78-A19E-655F75C1F822}"/>
              </a:ext>
            </a:extLst>
          </p:cNvPr>
          <p:cNvSpPr/>
          <p:nvPr/>
        </p:nvSpPr>
        <p:spPr>
          <a:xfrm>
            <a:off x="3334458" y="1807294"/>
            <a:ext cx="3886200" cy="59055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2800" indent="-172800">
              <a:spcBef>
                <a:spcPts val="200"/>
              </a:spcBef>
              <a:buClr>
                <a:schemeClr val="accent1">
                  <a:lumMod val="60000"/>
                  <a:lumOff val="40000"/>
                </a:schemeClr>
              </a:buClr>
              <a:buFont typeface="Wingdings" panose="05000000000000000000" pitchFamily="2" charset="2"/>
              <a:buChar char="§"/>
            </a:pPr>
            <a:r>
              <a:rPr lang="en-CA" sz="1050" dirty="0" smtClean="0">
                <a:solidFill>
                  <a:schemeClr val="tx1"/>
                </a:solidFill>
              </a:rPr>
              <a:t>Teams and projects get equitable share of K8s cluster</a:t>
            </a:r>
          </a:p>
          <a:p>
            <a:pPr marL="172800" indent="-172800">
              <a:spcBef>
                <a:spcPts val="200"/>
              </a:spcBef>
              <a:buClr>
                <a:schemeClr val="accent1">
                  <a:lumMod val="60000"/>
                  <a:lumOff val="4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50" dirty="0" smtClean="0">
                <a:solidFill>
                  <a:schemeClr val="tx1"/>
                </a:solidFill>
              </a:rPr>
              <a:t>Automatic implementation of desired resource partitioning</a:t>
            </a:r>
          </a:p>
          <a:p>
            <a:pPr marL="172800" indent="-172800">
              <a:spcBef>
                <a:spcPts val="200"/>
              </a:spcBef>
              <a:buClr>
                <a:schemeClr val="accent1">
                  <a:lumMod val="60000"/>
                  <a:lumOff val="4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50" dirty="0" smtClean="0">
                <a:solidFill>
                  <a:schemeClr val="tx1"/>
                </a:solidFill>
              </a:rPr>
              <a:t>Use overflow capacity while guaranteeing critical needs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0" name="Rectangle 18">
            <a:extLst>
              <a:ext uri="{FF2B5EF4-FFF2-40B4-BE49-F238E27FC236}">
                <a16:creationId xmlns="" xmlns:a16="http://schemas.microsoft.com/office/drawing/2014/main" id="{B1C36712-0F36-465D-89DA-F5EEB24B00BB}"/>
              </a:ext>
            </a:extLst>
          </p:cNvPr>
          <p:cNvSpPr/>
          <p:nvPr/>
        </p:nvSpPr>
        <p:spPr>
          <a:xfrm>
            <a:off x="7296857" y="1807294"/>
            <a:ext cx="2875305" cy="59055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1" name="Rectangle 22">
            <a:extLst>
              <a:ext uri="{FF2B5EF4-FFF2-40B4-BE49-F238E27FC236}">
                <a16:creationId xmlns="" xmlns:a16="http://schemas.microsoft.com/office/drawing/2014/main" id="{B08B95B7-4300-4FBA-AF55-315F16970C34}"/>
              </a:ext>
            </a:extLst>
          </p:cNvPr>
          <p:cNvSpPr/>
          <p:nvPr/>
        </p:nvSpPr>
        <p:spPr>
          <a:xfrm>
            <a:off x="1648532" y="2474044"/>
            <a:ext cx="1609726" cy="59055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dirty="0" smtClean="0">
                <a:solidFill>
                  <a:schemeClr val="tx1"/>
                </a:solidFill>
              </a:rPr>
              <a:t>Run-Time Quotas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2" name="Rectangle 23">
            <a:extLst>
              <a:ext uri="{FF2B5EF4-FFF2-40B4-BE49-F238E27FC236}">
                <a16:creationId xmlns="" xmlns:a16="http://schemas.microsoft.com/office/drawing/2014/main" id="{549AF174-0386-4AC0-A7D1-BB3222611581}"/>
              </a:ext>
            </a:extLst>
          </p:cNvPr>
          <p:cNvSpPr/>
          <p:nvPr/>
        </p:nvSpPr>
        <p:spPr>
          <a:xfrm>
            <a:off x="3334458" y="2474044"/>
            <a:ext cx="3886200" cy="59055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spcBef>
                <a:spcPts val="300"/>
              </a:spcBef>
              <a:buClr>
                <a:schemeClr val="accent1">
                  <a:lumMod val="60000"/>
                  <a:lumOff val="40000"/>
                </a:schemeClr>
              </a:buClr>
              <a:buFont typeface="Wingdings" panose="05000000000000000000" pitchFamily="2" charset="2"/>
              <a:buChar char="§"/>
            </a:pPr>
            <a:r>
              <a:rPr lang="en-CA" sz="1050" dirty="0" smtClean="0">
                <a:solidFill>
                  <a:schemeClr val="tx1"/>
                </a:solidFill>
              </a:rPr>
              <a:t>Effectively limit workloads from growing out of bounds</a:t>
            </a:r>
          </a:p>
          <a:p>
            <a:pPr marL="171450" indent="-171450">
              <a:spcBef>
                <a:spcPts val="300"/>
              </a:spcBef>
              <a:buClr>
                <a:schemeClr val="accent1">
                  <a:lumMod val="60000"/>
                  <a:lumOff val="40000"/>
                </a:schemeClr>
              </a:buClr>
              <a:buFont typeface="Wingdings" panose="05000000000000000000" pitchFamily="2" charset="2"/>
              <a:buChar char="§"/>
            </a:pPr>
            <a:r>
              <a:rPr lang="en-CA" sz="1050" dirty="0" smtClean="0">
                <a:solidFill>
                  <a:schemeClr val="tx1"/>
                </a:solidFill>
              </a:rPr>
              <a:t>Put limits on various resource consumables</a:t>
            </a:r>
          </a:p>
          <a:p>
            <a:pPr marL="171450" indent="-171450">
              <a:spcBef>
                <a:spcPts val="300"/>
              </a:spcBef>
              <a:buClr>
                <a:schemeClr val="accent1">
                  <a:lumMod val="60000"/>
                  <a:lumOff val="40000"/>
                </a:schemeClr>
              </a:buClr>
              <a:buFont typeface="Wingdings" panose="05000000000000000000" pitchFamily="2" charset="2"/>
              <a:buChar char="§"/>
            </a:pPr>
            <a:r>
              <a:rPr lang="en-CA" sz="1050" dirty="0" smtClean="0">
                <a:solidFill>
                  <a:schemeClr val="tx1"/>
                </a:solidFill>
              </a:rPr>
              <a:t>Automate limit management flexible rule sets</a:t>
            </a:r>
          </a:p>
        </p:txBody>
      </p:sp>
      <p:sp>
        <p:nvSpPr>
          <p:cNvPr id="13" name="Rectangle 25">
            <a:extLst>
              <a:ext uri="{FF2B5EF4-FFF2-40B4-BE49-F238E27FC236}">
                <a16:creationId xmlns="" xmlns:a16="http://schemas.microsoft.com/office/drawing/2014/main" id="{87D7100C-8CF6-4F80-B32C-EAB01308A1C4}"/>
              </a:ext>
            </a:extLst>
          </p:cNvPr>
          <p:cNvSpPr/>
          <p:nvPr/>
        </p:nvSpPr>
        <p:spPr>
          <a:xfrm>
            <a:off x="7296857" y="2474044"/>
            <a:ext cx="2875305" cy="59055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4" name="Rectangle 31">
            <a:extLst>
              <a:ext uri="{FF2B5EF4-FFF2-40B4-BE49-F238E27FC236}">
                <a16:creationId xmlns="" xmlns:a16="http://schemas.microsoft.com/office/drawing/2014/main" id="{6240938A-64E4-43DA-9B89-F007758ACC9E}"/>
              </a:ext>
            </a:extLst>
          </p:cNvPr>
          <p:cNvSpPr/>
          <p:nvPr/>
        </p:nvSpPr>
        <p:spPr>
          <a:xfrm>
            <a:off x="1648532" y="3150319"/>
            <a:ext cx="1609726" cy="59055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dirty="0" smtClean="0">
                <a:solidFill>
                  <a:schemeClr val="tx1"/>
                </a:solidFill>
              </a:rPr>
              <a:t>Balanced Replicas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5" name="Rectangle 32">
            <a:extLst>
              <a:ext uri="{FF2B5EF4-FFF2-40B4-BE49-F238E27FC236}">
                <a16:creationId xmlns="" xmlns:a16="http://schemas.microsoft.com/office/drawing/2014/main" id="{33DFD59F-50D6-45A9-84C3-A9C9F83623A2}"/>
              </a:ext>
            </a:extLst>
          </p:cNvPr>
          <p:cNvSpPr/>
          <p:nvPr/>
        </p:nvSpPr>
        <p:spPr>
          <a:xfrm>
            <a:off x="3334458" y="3150319"/>
            <a:ext cx="3886200" cy="59055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spcBef>
                <a:spcPts val="300"/>
              </a:spcBef>
              <a:buClr>
                <a:schemeClr val="accent1">
                  <a:lumMod val="60000"/>
                  <a:lumOff val="40000"/>
                </a:schemeClr>
              </a:buClr>
              <a:buFont typeface="Wingdings" panose="05000000000000000000" pitchFamily="2" charset="2"/>
              <a:buChar char="§"/>
            </a:pPr>
            <a:r>
              <a:rPr lang="en-CA" sz="1050" dirty="0" smtClean="0">
                <a:solidFill>
                  <a:schemeClr val="tx1"/>
                </a:solidFill>
              </a:rPr>
              <a:t>Maintain replica ratios across service components</a:t>
            </a:r>
          </a:p>
          <a:p>
            <a:pPr marL="171450" indent="-171450">
              <a:spcBef>
                <a:spcPts val="300"/>
              </a:spcBef>
              <a:buClr>
                <a:schemeClr val="accent1">
                  <a:lumMod val="60000"/>
                  <a:lumOff val="40000"/>
                </a:schemeClr>
              </a:buClr>
              <a:buFont typeface="Wingdings" panose="05000000000000000000" pitchFamily="2" charset="2"/>
              <a:buChar char="§"/>
            </a:pPr>
            <a:r>
              <a:rPr lang="en-CA" sz="1050" dirty="0" smtClean="0">
                <a:solidFill>
                  <a:schemeClr val="tx1"/>
                </a:solidFill>
              </a:rPr>
              <a:t>Automatic implementation of desired replica ratios</a:t>
            </a:r>
          </a:p>
          <a:p>
            <a:pPr marL="171450" indent="-171450">
              <a:spcBef>
                <a:spcPts val="300"/>
              </a:spcBef>
              <a:buClr>
                <a:schemeClr val="accent1">
                  <a:lumMod val="60000"/>
                  <a:lumOff val="40000"/>
                </a:schemeClr>
              </a:buClr>
              <a:buFont typeface="Wingdings" panose="05000000000000000000" pitchFamily="2" charset="2"/>
              <a:buChar char="§"/>
            </a:pPr>
            <a:r>
              <a:rPr lang="en-CA" sz="1050" dirty="0" smtClean="0">
                <a:solidFill>
                  <a:schemeClr val="tx1"/>
                </a:solidFill>
              </a:rPr>
              <a:t>Dynamic adjustments as services get scaled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6" name="Rectangle 34">
            <a:extLst>
              <a:ext uri="{FF2B5EF4-FFF2-40B4-BE49-F238E27FC236}">
                <a16:creationId xmlns="" xmlns:a16="http://schemas.microsoft.com/office/drawing/2014/main" id="{C5990B55-5172-44B8-821B-5A94FA47F392}"/>
              </a:ext>
            </a:extLst>
          </p:cNvPr>
          <p:cNvSpPr/>
          <p:nvPr/>
        </p:nvSpPr>
        <p:spPr>
          <a:xfrm>
            <a:off x="7296857" y="3150319"/>
            <a:ext cx="2875305" cy="59055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050" dirty="0">
              <a:solidFill>
                <a:schemeClr val="tx1"/>
              </a:solidFill>
            </a:endParaRPr>
          </a:p>
        </p:txBody>
      </p:sp>
      <p:pic>
        <p:nvPicPr>
          <p:cNvPr id="17" name="Picture 11">
            <a:extLst>
              <a:ext uri="{FF2B5EF4-FFF2-40B4-BE49-F238E27FC236}">
                <a16:creationId xmlns="" xmlns:a16="http://schemas.microsoft.com/office/drawing/2014/main" id="{6AC59663-E39A-4415-9B56-E9C8A96B01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4097" y="3939306"/>
            <a:ext cx="771525" cy="390525"/>
          </a:xfrm>
          <a:prstGeom prst="rect">
            <a:avLst/>
          </a:prstGeom>
        </p:spPr>
      </p:pic>
      <p:pic>
        <p:nvPicPr>
          <p:cNvPr id="18" name="Picture 38">
            <a:extLst>
              <a:ext uri="{FF2B5EF4-FFF2-40B4-BE49-F238E27FC236}">
                <a16:creationId xmlns="" xmlns:a16="http://schemas.microsoft.com/office/drawing/2014/main" id="{1EF17890-BF12-46D8-A6C0-EE8F816515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2908" y="3948270"/>
            <a:ext cx="771525" cy="390525"/>
          </a:xfrm>
          <a:prstGeom prst="rect">
            <a:avLst/>
          </a:prstGeom>
        </p:spPr>
      </p:pic>
      <p:sp>
        <p:nvSpPr>
          <p:cNvPr id="19" name="Rectangle 44">
            <a:extLst>
              <a:ext uri="{FF2B5EF4-FFF2-40B4-BE49-F238E27FC236}">
                <a16:creationId xmlns="" xmlns:a16="http://schemas.microsoft.com/office/drawing/2014/main" id="{0EB78F3D-85BC-4B47-87AB-74F7191EEF23}"/>
              </a:ext>
            </a:extLst>
          </p:cNvPr>
          <p:cNvSpPr/>
          <p:nvPr/>
        </p:nvSpPr>
        <p:spPr>
          <a:xfrm>
            <a:off x="1648532" y="3836119"/>
            <a:ext cx="1609726" cy="59055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dirty="0" smtClean="0">
                <a:solidFill>
                  <a:schemeClr val="tx1"/>
                </a:solidFill>
              </a:rPr>
              <a:t>Best Fit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0" name="Rectangle 45">
            <a:extLst>
              <a:ext uri="{FF2B5EF4-FFF2-40B4-BE49-F238E27FC236}">
                <a16:creationId xmlns="" xmlns:a16="http://schemas.microsoft.com/office/drawing/2014/main" id="{AFB3AB21-A376-443F-BA16-64F890266FC1}"/>
              </a:ext>
            </a:extLst>
          </p:cNvPr>
          <p:cNvSpPr/>
          <p:nvPr/>
        </p:nvSpPr>
        <p:spPr>
          <a:xfrm>
            <a:off x="3334458" y="3836119"/>
            <a:ext cx="3886200" cy="59055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indent="-171450">
              <a:spcBef>
                <a:spcPts val="200"/>
              </a:spcBef>
              <a:buClr>
                <a:schemeClr val="accent1">
                  <a:lumMod val="60000"/>
                  <a:lumOff val="40000"/>
                </a:schemeClr>
              </a:buClr>
              <a:buFont typeface="Wingdings" panose="05000000000000000000" pitchFamily="2" charset="2"/>
              <a:buChar char="§"/>
            </a:pPr>
            <a:r>
              <a:rPr lang="en-CA" sz="1050" dirty="0" smtClean="0">
                <a:solidFill>
                  <a:schemeClr val="tx1"/>
                </a:solidFill>
              </a:rPr>
              <a:t>Optimize utilization &amp;performance via best-fit placements</a:t>
            </a:r>
          </a:p>
          <a:p>
            <a:pPr marL="171450" indent="-171450">
              <a:spcBef>
                <a:spcPts val="200"/>
              </a:spcBef>
              <a:buClr>
                <a:schemeClr val="accent1">
                  <a:lumMod val="60000"/>
                  <a:lumOff val="40000"/>
                </a:schemeClr>
              </a:buClr>
              <a:buFont typeface="Wingdings" panose="05000000000000000000" pitchFamily="2" charset="2"/>
              <a:buChar char="§"/>
            </a:pPr>
            <a:r>
              <a:rPr lang="en-CA" sz="1050" dirty="0" smtClean="0">
                <a:solidFill>
                  <a:schemeClr val="tx1"/>
                </a:solidFill>
              </a:rPr>
              <a:t>Match workloads needs against actual availability on nodes</a:t>
            </a:r>
          </a:p>
          <a:p>
            <a:pPr marL="171450" indent="-171450">
              <a:spcBef>
                <a:spcPts val="200"/>
              </a:spcBef>
              <a:buClr>
                <a:schemeClr val="accent1">
                  <a:lumMod val="60000"/>
                  <a:lumOff val="40000"/>
                </a:schemeClr>
              </a:buClr>
              <a:buFont typeface="Wingdings" panose="05000000000000000000" pitchFamily="2" charset="2"/>
              <a:buChar char="§"/>
            </a:pPr>
            <a:r>
              <a:rPr lang="en-CA" sz="1050" dirty="0" smtClean="0">
                <a:solidFill>
                  <a:schemeClr val="tx1"/>
                </a:solidFill>
              </a:rPr>
              <a:t>Automatic best-fit or various pack/spread options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21" name="Rectangle 56">
            <a:extLst>
              <a:ext uri="{FF2B5EF4-FFF2-40B4-BE49-F238E27FC236}">
                <a16:creationId xmlns="" xmlns:a16="http://schemas.microsoft.com/office/drawing/2014/main" id="{211844E8-6FA9-4461-80D3-5268CFD31180}"/>
              </a:ext>
            </a:extLst>
          </p:cNvPr>
          <p:cNvSpPr/>
          <p:nvPr/>
        </p:nvSpPr>
        <p:spPr>
          <a:xfrm>
            <a:off x="7294787" y="3836119"/>
            <a:ext cx="2871165" cy="59055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22" name="Rectangle 62">
            <a:extLst>
              <a:ext uri="{FF2B5EF4-FFF2-40B4-BE49-F238E27FC236}">
                <a16:creationId xmlns="" xmlns:a16="http://schemas.microsoft.com/office/drawing/2014/main" id="{B5EB5017-F919-4474-92AB-C7D63C77F004}"/>
              </a:ext>
            </a:extLst>
          </p:cNvPr>
          <p:cNvSpPr/>
          <p:nvPr/>
        </p:nvSpPr>
        <p:spPr>
          <a:xfrm>
            <a:off x="1648532" y="4512394"/>
            <a:ext cx="1609726" cy="59055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dirty="0" smtClean="0">
                <a:solidFill>
                  <a:schemeClr val="tx1"/>
                </a:solidFill>
              </a:rPr>
              <a:t>Automatic Eviction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3" name="Rectangle 63">
            <a:extLst>
              <a:ext uri="{FF2B5EF4-FFF2-40B4-BE49-F238E27FC236}">
                <a16:creationId xmlns="" xmlns:a16="http://schemas.microsoft.com/office/drawing/2014/main" id="{1EDDB720-BF16-4BBA-BBEA-16CF2A855B91}"/>
              </a:ext>
            </a:extLst>
          </p:cNvPr>
          <p:cNvSpPr/>
          <p:nvPr/>
        </p:nvSpPr>
        <p:spPr>
          <a:xfrm>
            <a:off x="3334458" y="4512394"/>
            <a:ext cx="3886200" cy="59055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spcBef>
                <a:spcPts val="300"/>
              </a:spcBef>
              <a:buClr>
                <a:schemeClr val="accent1">
                  <a:lumMod val="60000"/>
                  <a:lumOff val="40000"/>
                </a:schemeClr>
              </a:buClr>
              <a:buFont typeface="Wingdings" panose="05000000000000000000" pitchFamily="2" charset="2"/>
              <a:buChar char="§"/>
            </a:pPr>
            <a:r>
              <a:rPr lang="en-CA" sz="1050" dirty="0" smtClean="0">
                <a:solidFill>
                  <a:schemeClr val="tx1"/>
                </a:solidFill>
              </a:rPr>
              <a:t>Automatic adjustment of service scale on behalf of policies</a:t>
            </a:r>
          </a:p>
          <a:p>
            <a:pPr marL="171450" indent="-171450">
              <a:spcBef>
                <a:spcPts val="300"/>
              </a:spcBef>
              <a:buClr>
                <a:schemeClr val="accent1">
                  <a:lumMod val="60000"/>
                  <a:lumOff val="40000"/>
                </a:schemeClr>
              </a:buClr>
              <a:buFont typeface="Wingdings" panose="05000000000000000000" pitchFamily="2" charset="2"/>
              <a:buChar char="§"/>
            </a:pPr>
            <a:r>
              <a:rPr lang="en-CA" sz="1050" dirty="0" smtClean="0">
                <a:solidFill>
                  <a:schemeClr val="tx1"/>
                </a:solidFill>
              </a:rPr>
              <a:t>Evict replicas of services violating policies that control multi-tenancy, access restrictions, quotas or replication balance</a:t>
            </a:r>
            <a:endParaRPr lang="en-CA" sz="1050" dirty="0">
              <a:solidFill>
                <a:schemeClr val="tx1"/>
              </a:solidFill>
            </a:endParaRPr>
          </a:p>
        </p:txBody>
      </p:sp>
      <p:sp>
        <p:nvSpPr>
          <p:cNvPr id="24" name="Rectangle 65">
            <a:extLst>
              <a:ext uri="{FF2B5EF4-FFF2-40B4-BE49-F238E27FC236}">
                <a16:creationId xmlns="" xmlns:a16="http://schemas.microsoft.com/office/drawing/2014/main" id="{D024627C-1E44-4F0C-B5FE-A25B498F9D7E}"/>
              </a:ext>
            </a:extLst>
          </p:cNvPr>
          <p:cNvSpPr/>
          <p:nvPr/>
        </p:nvSpPr>
        <p:spPr>
          <a:xfrm>
            <a:off x="7296857" y="4512394"/>
            <a:ext cx="2875305" cy="59055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25" name="Arrow: Right 68">
            <a:extLst>
              <a:ext uri="{FF2B5EF4-FFF2-40B4-BE49-F238E27FC236}">
                <a16:creationId xmlns="" xmlns:a16="http://schemas.microsoft.com/office/drawing/2014/main" id="{D9E76D3A-17C8-40F2-A252-A418399BC4E3}"/>
              </a:ext>
            </a:extLst>
          </p:cNvPr>
          <p:cNvSpPr/>
          <p:nvPr/>
        </p:nvSpPr>
        <p:spPr>
          <a:xfrm>
            <a:off x="8689094" y="4702894"/>
            <a:ext cx="195263" cy="152400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uppierung 25"/>
          <p:cNvGrpSpPr/>
          <p:nvPr/>
        </p:nvGrpSpPr>
        <p:grpSpPr>
          <a:xfrm>
            <a:off x="7788983" y="3185244"/>
            <a:ext cx="422275" cy="514350"/>
            <a:chOff x="6159500" y="2844800"/>
            <a:chExt cx="422275" cy="514350"/>
          </a:xfrm>
        </p:grpSpPr>
        <p:sp>
          <p:nvSpPr>
            <p:cNvPr id="27" name="Sechseck 26"/>
            <p:cNvSpPr/>
            <p:nvPr/>
          </p:nvSpPr>
          <p:spPr>
            <a:xfrm>
              <a:off x="6159500" y="3000375"/>
              <a:ext cx="222250" cy="238125"/>
            </a:xfrm>
            <a:prstGeom prst="hexagon">
              <a:avLst/>
            </a:prstGeom>
            <a:solidFill>
              <a:srgbClr val="F48518"/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Sechseck 27"/>
            <p:cNvSpPr/>
            <p:nvPr/>
          </p:nvSpPr>
          <p:spPr>
            <a:xfrm>
              <a:off x="6359525" y="3121025"/>
              <a:ext cx="222250" cy="238125"/>
            </a:xfrm>
            <a:prstGeom prst="hexagon">
              <a:avLst/>
            </a:prstGeom>
            <a:solidFill>
              <a:srgbClr val="149ED2"/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Sechseck 28"/>
            <p:cNvSpPr/>
            <p:nvPr/>
          </p:nvSpPr>
          <p:spPr>
            <a:xfrm>
              <a:off x="6353175" y="2844800"/>
              <a:ext cx="222250" cy="238125"/>
            </a:xfrm>
            <a:prstGeom prst="hexagon">
              <a:avLst/>
            </a:prstGeom>
            <a:solidFill>
              <a:srgbClr val="149ED2"/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uppierung 29"/>
          <p:cNvGrpSpPr/>
          <p:nvPr/>
        </p:nvGrpSpPr>
        <p:grpSpPr>
          <a:xfrm>
            <a:off x="8878008" y="3194769"/>
            <a:ext cx="422275" cy="514350"/>
            <a:chOff x="6159500" y="2844800"/>
            <a:chExt cx="422275" cy="514350"/>
          </a:xfrm>
        </p:grpSpPr>
        <p:sp>
          <p:nvSpPr>
            <p:cNvPr id="31" name="Sechseck 30"/>
            <p:cNvSpPr/>
            <p:nvPr/>
          </p:nvSpPr>
          <p:spPr>
            <a:xfrm>
              <a:off x="6159500" y="3000375"/>
              <a:ext cx="222250" cy="238125"/>
            </a:xfrm>
            <a:prstGeom prst="hexagon">
              <a:avLst/>
            </a:prstGeom>
            <a:solidFill>
              <a:srgbClr val="F48518"/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Sechseck 31"/>
            <p:cNvSpPr/>
            <p:nvPr/>
          </p:nvSpPr>
          <p:spPr>
            <a:xfrm>
              <a:off x="6359525" y="3121025"/>
              <a:ext cx="222250" cy="238125"/>
            </a:xfrm>
            <a:prstGeom prst="hexagon">
              <a:avLst/>
            </a:prstGeom>
            <a:solidFill>
              <a:srgbClr val="149ED2"/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Sechseck 32"/>
            <p:cNvSpPr/>
            <p:nvPr/>
          </p:nvSpPr>
          <p:spPr>
            <a:xfrm>
              <a:off x="6353175" y="2844800"/>
              <a:ext cx="222250" cy="238125"/>
            </a:xfrm>
            <a:prstGeom prst="hexagon">
              <a:avLst/>
            </a:prstGeom>
            <a:solidFill>
              <a:srgbClr val="149ED2"/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4" name="Gruppierung 33"/>
          <p:cNvGrpSpPr/>
          <p:nvPr/>
        </p:nvGrpSpPr>
        <p:grpSpPr>
          <a:xfrm>
            <a:off x="9290758" y="3178894"/>
            <a:ext cx="422275" cy="514350"/>
            <a:chOff x="6159500" y="2844800"/>
            <a:chExt cx="422275" cy="514350"/>
          </a:xfrm>
        </p:grpSpPr>
        <p:sp>
          <p:nvSpPr>
            <p:cNvPr id="35" name="Sechseck 34"/>
            <p:cNvSpPr/>
            <p:nvPr/>
          </p:nvSpPr>
          <p:spPr>
            <a:xfrm>
              <a:off x="6159500" y="3000375"/>
              <a:ext cx="222250" cy="238125"/>
            </a:xfrm>
            <a:prstGeom prst="hexagon">
              <a:avLst/>
            </a:prstGeom>
            <a:solidFill>
              <a:srgbClr val="F48518"/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Sechseck 35"/>
            <p:cNvSpPr/>
            <p:nvPr/>
          </p:nvSpPr>
          <p:spPr>
            <a:xfrm>
              <a:off x="6359525" y="3121025"/>
              <a:ext cx="222250" cy="238125"/>
            </a:xfrm>
            <a:prstGeom prst="hexagon">
              <a:avLst/>
            </a:prstGeom>
            <a:solidFill>
              <a:srgbClr val="149ED2"/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Sechseck 36"/>
            <p:cNvSpPr/>
            <p:nvPr/>
          </p:nvSpPr>
          <p:spPr>
            <a:xfrm>
              <a:off x="6353175" y="2844800"/>
              <a:ext cx="222250" cy="238125"/>
            </a:xfrm>
            <a:prstGeom prst="hexagon">
              <a:avLst/>
            </a:prstGeom>
            <a:solidFill>
              <a:srgbClr val="149ED2"/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8" name="Arrow: Right 68">
            <a:extLst>
              <a:ext uri="{FF2B5EF4-FFF2-40B4-BE49-F238E27FC236}">
                <a16:creationId xmlns="" xmlns:a16="http://schemas.microsoft.com/office/drawing/2014/main" id="{D9E76D3A-17C8-40F2-A252-A418399BC4E3}"/>
              </a:ext>
            </a:extLst>
          </p:cNvPr>
          <p:cNvSpPr/>
          <p:nvPr/>
        </p:nvSpPr>
        <p:spPr>
          <a:xfrm>
            <a:off x="8460494" y="3394794"/>
            <a:ext cx="195263" cy="152400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62">
            <a:extLst>
              <a:ext uri="{FF2B5EF4-FFF2-40B4-BE49-F238E27FC236}">
                <a16:creationId xmlns="" xmlns:a16="http://schemas.microsoft.com/office/drawing/2014/main" id="{B5EB5017-F919-4474-92AB-C7D63C77F004}"/>
              </a:ext>
            </a:extLst>
          </p:cNvPr>
          <p:cNvSpPr/>
          <p:nvPr/>
        </p:nvSpPr>
        <p:spPr>
          <a:xfrm>
            <a:off x="1642182" y="5204544"/>
            <a:ext cx="1609726" cy="59055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dirty="0" smtClean="0">
                <a:solidFill>
                  <a:schemeClr val="tx1"/>
                </a:solidFill>
              </a:rPr>
              <a:t>Mixed Workloads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40" name="Rectangle 63">
            <a:extLst>
              <a:ext uri="{FF2B5EF4-FFF2-40B4-BE49-F238E27FC236}">
                <a16:creationId xmlns="" xmlns:a16="http://schemas.microsoft.com/office/drawing/2014/main" id="{1EDDB720-BF16-4BBA-BBEA-16CF2A855B91}"/>
              </a:ext>
            </a:extLst>
          </p:cNvPr>
          <p:cNvSpPr/>
          <p:nvPr/>
        </p:nvSpPr>
        <p:spPr>
          <a:xfrm>
            <a:off x="3328108" y="5204544"/>
            <a:ext cx="3886200" cy="59055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spcBef>
                <a:spcPts val="300"/>
              </a:spcBef>
              <a:buClr>
                <a:schemeClr val="accent1">
                  <a:lumMod val="60000"/>
                  <a:lumOff val="40000"/>
                </a:schemeClr>
              </a:buClr>
              <a:buFont typeface="Wingdings" panose="05000000000000000000" pitchFamily="2" charset="2"/>
              <a:buChar char="§"/>
            </a:pPr>
            <a:r>
              <a:rPr lang="en-CA" sz="1050" dirty="0" smtClean="0">
                <a:solidFill>
                  <a:schemeClr val="tx1"/>
                </a:solidFill>
              </a:rPr>
              <a:t>Run non-containerized workloads on top of K8s</a:t>
            </a:r>
          </a:p>
          <a:p>
            <a:pPr marL="171450" indent="-171450">
              <a:spcBef>
                <a:spcPts val="300"/>
              </a:spcBef>
              <a:buClr>
                <a:schemeClr val="accent1">
                  <a:lumMod val="60000"/>
                  <a:lumOff val="40000"/>
                </a:schemeClr>
              </a:buClr>
              <a:buFont typeface="Wingdings" panose="05000000000000000000" pitchFamily="2" charset="2"/>
              <a:buChar char="§"/>
            </a:pPr>
            <a:r>
              <a:rPr lang="en-CA" sz="1050" dirty="0" smtClean="0">
                <a:solidFill>
                  <a:schemeClr val="tx1"/>
                </a:solidFill>
              </a:rPr>
              <a:t>Avoid silos plus simplify management and app integration</a:t>
            </a:r>
          </a:p>
          <a:p>
            <a:pPr marL="171450" indent="-171450">
              <a:spcBef>
                <a:spcPts val="300"/>
              </a:spcBef>
              <a:buClr>
                <a:schemeClr val="accent1">
                  <a:lumMod val="60000"/>
                  <a:lumOff val="40000"/>
                </a:schemeClr>
              </a:buClr>
              <a:buFont typeface="Wingdings" panose="05000000000000000000" pitchFamily="2" charset="2"/>
              <a:buChar char="§"/>
            </a:pPr>
            <a:r>
              <a:rPr lang="en-CA" sz="1050" dirty="0" smtClean="0">
                <a:solidFill>
                  <a:schemeClr val="tx1"/>
                </a:solidFill>
              </a:rPr>
              <a:t>Increase utilization and facilitate smooth migration to K8s</a:t>
            </a:r>
            <a:endParaRPr lang="en-CA" sz="1050" dirty="0">
              <a:solidFill>
                <a:schemeClr val="tx1"/>
              </a:solidFill>
            </a:endParaRPr>
          </a:p>
        </p:txBody>
      </p:sp>
      <p:sp>
        <p:nvSpPr>
          <p:cNvPr id="41" name="Rectangle 65">
            <a:extLst>
              <a:ext uri="{FF2B5EF4-FFF2-40B4-BE49-F238E27FC236}">
                <a16:creationId xmlns="" xmlns:a16="http://schemas.microsoft.com/office/drawing/2014/main" id="{D024627C-1E44-4F0C-B5FE-A25B498F9D7E}"/>
              </a:ext>
            </a:extLst>
          </p:cNvPr>
          <p:cNvSpPr/>
          <p:nvPr/>
        </p:nvSpPr>
        <p:spPr>
          <a:xfrm>
            <a:off x="7290507" y="5204544"/>
            <a:ext cx="2875305" cy="59055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42" name="Rectangle 62">
            <a:extLst>
              <a:ext uri="{FF2B5EF4-FFF2-40B4-BE49-F238E27FC236}">
                <a16:creationId xmlns="" xmlns:a16="http://schemas.microsoft.com/office/drawing/2014/main" id="{B5EB5017-F919-4474-92AB-C7D63C77F004}"/>
              </a:ext>
            </a:extLst>
          </p:cNvPr>
          <p:cNvSpPr/>
          <p:nvPr/>
        </p:nvSpPr>
        <p:spPr>
          <a:xfrm>
            <a:off x="1642182" y="5903044"/>
            <a:ext cx="1609726" cy="59055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dirty="0" smtClean="0">
                <a:solidFill>
                  <a:schemeClr val="tx1"/>
                </a:solidFill>
              </a:rPr>
              <a:t>Workflows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43" name="Rectangle 63">
            <a:extLst>
              <a:ext uri="{FF2B5EF4-FFF2-40B4-BE49-F238E27FC236}">
                <a16:creationId xmlns="" xmlns:a16="http://schemas.microsoft.com/office/drawing/2014/main" id="{1EDDB720-BF16-4BBA-BBEA-16CF2A855B91}"/>
              </a:ext>
            </a:extLst>
          </p:cNvPr>
          <p:cNvSpPr/>
          <p:nvPr/>
        </p:nvSpPr>
        <p:spPr>
          <a:xfrm>
            <a:off x="3328108" y="5903044"/>
            <a:ext cx="3886200" cy="59055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spcBef>
                <a:spcPts val="300"/>
              </a:spcBef>
              <a:buClr>
                <a:schemeClr val="accent1">
                  <a:lumMod val="60000"/>
                  <a:lumOff val="40000"/>
                </a:schemeClr>
              </a:buClr>
              <a:buFont typeface="Wingdings" panose="05000000000000000000" pitchFamily="2" charset="2"/>
              <a:buChar char="§"/>
            </a:pPr>
            <a:r>
              <a:rPr lang="en-CA" sz="1050" dirty="0" smtClean="0">
                <a:solidFill>
                  <a:schemeClr val="tx1"/>
                </a:solidFill>
              </a:rPr>
              <a:t>Support workflows with interdependent steps</a:t>
            </a:r>
          </a:p>
          <a:p>
            <a:pPr marL="171450" indent="-171450">
              <a:spcBef>
                <a:spcPts val="300"/>
              </a:spcBef>
              <a:buClr>
                <a:schemeClr val="accent1">
                  <a:lumMod val="60000"/>
                  <a:lumOff val="40000"/>
                </a:schemeClr>
              </a:buClr>
              <a:buFont typeface="Wingdings" panose="05000000000000000000" pitchFamily="2" charset="2"/>
              <a:buChar char="§"/>
            </a:pPr>
            <a:r>
              <a:rPr lang="en-CA" sz="1050" dirty="0" smtClean="0">
                <a:solidFill>
                  <a:schemeClr val="tx1"/>
                </a:solidFill>
              </a:rPr>
              <a:t>Automate orchestrated execution and avoid errors</a:t>
            </a:r>
            <a:endParaRPr lang="en-CA" sz="1050" dirty="0">
              <a:solidFill>
                <a:schemeClr val="tx1"/>
              </a:solidFill>
            </a:endParaRPr>
          </a:p>
        </p:txBody>
      </p:sp>
      <p:sp>
        <p:nvSpPr>
          <p:cNvPr id="44" name="Rectangle 65">
            <a:extLst>
              <a:ext uri="{FF2B5EF4-FFF2-40B4-BE49-F238E27FC236}">
                <a16:creationId xmlns="" xmlns:a16="http://schemas.microsoft.com/office/drawing/2014/main" id="{D024627C-1E44-4F0C-B5FE-A25B498F9D7E}"/>
              </a:ext>
            </a:extLst>
          </p:cNvPr>
          <p:cNvSpPr/>
          <p:nvPr/>
        </p:nvSpPr>
        <p:spPr>
          <a:xfrm>
            <a:off x="7290507" y="5903044"/>
            <a:ext cx="2875305" cy="59055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050" dirty="0">
              <a:solidFill>
                <a:schemeClr val="tx1"/>
              </a:solidFill>
            </a:endParaRPr>
          </a:p>
        </p:txBody>
      </p:sp>
      <p:grpSp>
        <p:nvGrpSpPr>
          <p:cNvPr id="45" name="Gruppierung 44"/>
          <p:cNvGrpSpPr/>
          <p:nvPr/>
        </p:nvGrpSpPr>
        <p:grpSpPr>
          <a:xfrm>
            <a:off x="7713554" y="5928444"/>
            <a:ext cx="2043929" cy="526711"/>
            <a:chOff x="861196" y="4475105"/>
            <a:chExt cx="7327225" cy="1480856"/>
          </a:xfrm>
        </p:grpSpPr>
        <p:sp>
          <p:nvSpPr>
            <p:cNvPr id="46" name="Rectangle: Rounded Corners 4">
              <a:extLst>
                <a:ext uri="{FF2B5EF4-FFF2-40B4-BE49-F238E27FC236}">
                  <a16:creationId xmlns:a16="http://schemas.microsoft.com/office/drawing/2014/main" xmlns="" id="{09272F93-AA53-4B32-97E5-EBC74AE76B37}"/>
                </a:ext>
              </a:extLst>
            </p:cNvPr>
            <p:cNvSpPr/>
            <p:nvPr/>
          </p:nvSpPr>
          <p:spPr>
            <a:xfrm>
              <a:off x="861196" y="5129803"/>
              <a:ext cx="783000" cy="370702"/>
            </a:xfrm>
            <a:prstGeom prst="roundRect">
              <a:avLst/>
            </a:prstGeom>
            <a:solidFill>
              <a:srgbClr val="B0BC1E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7" name="Rectangle: Rounded Corners 24">
              <a:extLst>
                <a:ext uri="{FF2B5EF4-FFF2-40B4-BE49-F238E27FC236}">
                  <a16:creationId xmlns:a16="http://schemas.microsoft.com/office/drawing/2014/main" xmlns="" id="{62044494-9840-49D8-BFBB-D1A304E4A66B}"/>
                </a:ext>
              </a:extLst>
            </p:cNvPr>
            <p:cNvSpPr/>
            <p:nvPr/>
          </p:nvSpPr>
          <p:spPr>
            <a:xfrm>
              <a:off x="1921292" y="5134575"/>
              <a:ext cx="783000" cy="370702"/>
            </a:xfrm>
            <a:prstGeom prst="roundRect">
              <a:avLst/>
            </a:prstGeom>
            <a:solidFill>
              <a:srgbClr val="106F8D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48" name="Straight Arrow Connector 8">
              <a:extLst>
                <a:ext uri="{FF2B5EF4-FFF2-40B4-BE49-F238E27FC236}">
                  <a16:creationId xmlns:a16="http://schemas.microsoft.com/office/drawing/2014/main" xmlns="" id="{08983AEC-3B39-49CB-A0FF-6D0AC5923524}"/>
                </a:ext>
              </a:extLst>
            </p:cNvPr>
            <p:cNvCxnSpPr>
              <a:stCxn id="46" idx="3"/>
              <a:endCxn id="47" idx="1"/>
            </p:cNvCxnSpPr>
            <p:nvPr/>
          </p:nvCxnSpPr>
          <p:spPr>
            <a:xfrm>
              <a:off x="1644196" y="5315154"/>
              <a:ext cx="277096" cy="477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Rectangle: Rounded Corners 27">
              <a:extLst>
                <a:ext uri="{FF2B5EF4-FFF2-40B4-BE49-F238E27FC236}">
                  <a16:creationId xmlns:a16="http://schemas.microsoft.com/office/drawing/2014/main" xmlns="" id="{A2541C33-3139-4B9E-9F99-3051D2AF04FA}"/>
                </a:ext>
              </a:extLst>
            </p:cNvPr>
            <p:cNvSpPr/>
            <p:nvPr/>
          </p:nvSpPr>
          <p:spPr>
            <a:xfrm>
              <a:off x="2990387" y="4737413"/>
              <a:ext cx="783000" cy="370702"/>
            </a:xfrm>
            <a:prstGeom prst="roundRect">
              <a:avLst/>
            </a:prstGeom>
            <a:solidFill>
              <a:srgbClr val="106F8D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0" name="Rectangle: Rounded Corners 29">
              <a:extLst>
                <a:ext uri="{FF2B5EF4-FFF2-40B4-BE49-F238E27FC236}">
                  <a16:creationId xmlns:a16="http://schemas.microsoft.com/office/drawing/2014/main" xmlns="" id="{FA779A6A-7BDC-4144-8518-624DA7334D16}"/>
                </a:ext>
              </a:extLst>
            </p:cNvPr>
            <p:cNvSpPr/>
            <p:nvPr/>
          </p:nvSpPr>
          <p:spPr>
            <a:xfrm>
              <a:off x="2990387" y="5585259"/>
              <a:ext cx="783000" cy="370702"/>
            </a:xfrm>
            <a:prstGeom prst="roundRect">
              <a:avLst/>
            </a:prstGeom>
            <a:solidFill>
              <a:srgbClr val="106F8D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51" name="Straight Arrow Connector 30">
              <a:extLst>
                <a:ext uri="{FF2B5EF4-FFF2-40B4-BE49-F238E27FC236}">
                  <a16:creationId xmlns:a16="http://schemas.microsoft.com/office/drawing/2014/main" xmlns="" id="{36A4A958-3D31-4285-BA30-F5C547E3148C}"/>
                </a:ext>
              </a:extLst>
            </p:cNvPr>
            <p:cNvCxnSpPr>
              <a:cxnSpLocks/>
              <a:stCxn id="47" idx="3"/>
              <a:endCxn id="49" idx="1"/>
            </p:cNvCxnSpPr>
            <p:nvPr/>
          </p:nvCxnSpPr>
          <p:spPr>
            <a:xfrm flipV="1">
              <a:off x="2704292" y="4922764"/>
              <a:ext cx="286095" cy="3971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33">
              <a:extLst>
                <a:ext uri="{FF2B5EF4-FFF2-40B4-BE49-F238E27FC236}">
                  <a16:creationId xmlns:a16="http://schemas.microsoft.com/office/drawing/2014/main" xmlns="" id="{74BE5335-20D1-403A-9B95-5EE4A8BCDAA9}"/>
                </a:ext>
              </a:extLst>
            </p:cNvPr>
            <p:cNvCxnSpPr>
              <a:cxnSpLocks/>
              <a:stCxn id="47" idx="3"/>
              <a:endCxn id="50" idx="1"/>
            </p:cNvCxnSpPr>
            <p:nvPr/>
          </p:nvCxnSpPr>
          <p:spPr>
            <a:xfrm>
              <a:off x="2704292" y="5319926"/>
              <a:ext cx="286095" cy="45068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Rectangle: Rounded Corners 36">
              <a:extLst>
                <a:ext uri="{FF2B5EF4-FFF2-40B4-BE49-F238E27FC236}">
                  <a16:creationId xmlns:a16="http://schemas.microsoft.com/office/drawing/2014/main" xmlns="" id="{C63485B0-72AB-43B5-B767-F79E7B40D243}"/>
                </a:ext>
              </a:extLst>
            </p:cNvPr>
            <p:cNvSpPr/>
            <p:nvPr/>
          </p:nvSpPr>
          <p:spPr>
            <a:xfrm>
              <a:off x="4053101" y="5585259"/>
              <a:ext cx="783000" cy="370702"/>
            </a:xfrm>
            <a:prstGeom prst="roundRect">
              <a:avLst/>
            </a:prstGeom>
            <a:solidFill>
              <a:srgbClr val="106F8D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4" name="Rectangle: Rounded Corners 37">
              <a:extLst>
                <a:ext uri="{FF2B5EF4-FFF2-40B4-BE49-F238E27FC236}">
                  <a16:creationId xmlns:a16="http://schemas.microsoft.com/office/drawing/2014/main" xmlns="" id="{A4E6BAE9-E137-4631-8B68-597FB2E50CB8}"/>
                </a:ext>
              </a:extLst>
            </p:cNvPr>
            <p:cNvSpPr/>
            <p:nvPr/>
          </p:nvSpPr>
          <p:spPr>
            <a:xfrm>
              <a:off x="4037451" y="4475105"/>
              <a:ext cx="783000" cy="370702"/>
            </a:xfrm>
            <a:prstGeom prst="roundRect">
              <a:avLst/>
            </a:prstGeom>
            <a:solidFill>
              <a:srgbClr val="106F8D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5" name="Rectangle: Rounded Corners 38">
              <a:extLst>
                <a:ext uri="{FF2B5EF4-FFF2-40B4-BE49-F238E27FC236}">
                  <a16:creationId xmlns:a16="http://schemas.microsoft.com/office/drawing/2014/main" xmlns="" id="{90D6FD02-5E99-4E0A-BE9C-57ABF19DDFB0}"/>
                </a:ext>
              </a:extLst>
            </p:cNvPr>
            <p:cNvSpPr/>
            <p:nvPr/>
          </p:nvSpPr>
          <p:spPr>
            <a:xfrm>
              <a:off x="4037451" y="5030182"/>
              <a:ext cx="783000" cy="370702"/>
            </a:xfrm>
            <a:prstGeom prst="roundRect">
              <a:avLst/>
            </a:prstGeom>
            <a:solidFill>
              <a:srgbClr val="106F8D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56" name="Straight Arrow Connector 43">
              <a:extLst>
                <a:ext uri="{FF2B5EF4-FFF2-40B4-BE49-F238E27FC236}">
                  <a16:creationId xmlns:a16="http://schemas.microsoft.com/office/drawing/2014/main" xmlns="" id="{58E1B6FF-F2A6-441E-81B3-416EF6610D08}"/>
                </a:ext>
              </a:extLst>
            </p:cNvPr>
            <p:cNvCxnSpPr>
              <a:cxnSpLocks/>
              <a:stCxn id="49" idx="3"/>
              <a:endCxn id="54" idx="1"/>
            </p:cNvCxnSpPr>
            <p:nvPr/>
          </p:nvCxnSpPr>
          <p:spPr>
            <a:xfrm flipV="1">
              <a:off x="3773387" y="4660456"/>
              <a:ext cx="264064" cy="26230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46">
              <a:extLst>
                <a:ext uri="{FF2B5EF4-FFF2-40B4-BE49-F238E27FC236}">
                  <a16:creationId xmlns:a16="http://schemas.microsoft.com/office/drawing/2014/main" xmlns="" id="{B4113C0A-B7DD-4086-B6E8-6E98401EDC0B}"/>
                </a:ext>
              </a:extLst>
            </p:cNvPr>
            <p:cNvCxnSpPr>
              <a:cxnSpLocks/>
              <a:stCxn id="49" idx="3"/>
              <a:endCxn id="55" idx="1"/>
            </p:cNvCxnSpPr>
            <p:nvPr/>
          </p:nvCxnSpPr>
          <p:spPr>
            <a:xfrm>
              <a:off x="3773387" y="4922764"/>
              <a:ext cx="264064" cy="29276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49">
              <a:extLst>
                <a:ext uri="{FF2B5EF4-FFF2-40B4-BE49-F238E27FC236}">
                  <a16:creationId xmlns:a16="http://schemas.microsoft.com/office/drawing/2014/main" xmlns="" id="{E5F994B4-F064-4FE4-8DCA-3D8E562B12B6}"/>
                </a:ext>
              </a:extLst>
            </p:cNvPr>
            <p:cNvCxnSpPr>
              <a:cxnSpLocks/>
              <a:stCxn id="50" idx="3"/>
              <a:endCxn id="53" idx="1"/>
            </p:cNvCxnSpPr>
            <p:nvPr/>
          </p:nvCxnSpPr>
          <p:spPr>
            <a:xfrm>
              <a:off x="3773387" y="5770610"/>
              <a:ext cx="27971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Rectangle: Rounded Corners 54">
              <a:extLst>
                <a:ext uri="{FF2B5EF4-FFF2-40B4-BE49-F238E27FC236}">
                  <a16:creationId xmlns:a16="http://schemas.microsoft.com/office/drawing/2014/main" xmlns="" id="{5901C2B3-4952-4E3B-991A-4E74162DDCF5}"/>
                </a:ext>
              </a:extLst>
            </p:cNvPr>
            <p:cNvSpPr/>
            <p:nvPr/>
          </p:nvSpPr>
          <p:spPr>
            <a:xfrm>
              <a:off x="5136119" y="5585259"/>
              <a:ext cx="783000" cy="370702"/>
            </a:xfrm>
            <a:prstGeom prst="roundRect">
              <a:avLst/>
            </a:prstGeom>
            <a:solidFill>
              <a:srgbClr val="106F8D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0" name="Rectangle: Rounded Corners 55">
              <a:extLst>
                <a:ext uri="{FF2B5EF4-FFF2-40B4-BE49-F238E27FC236}">
                  <a16:creationId xmlns:a16="http://schemas.microsoft.com/office/drawing/2014/main" xmlns="" id="{DB894B6D-EB73-4DB9-9D8C-3A00DBA51F24}"/>
                </a:ext>
              </a:extLst>
            </p:cNvPr>
            <p:cNvSpPr/>
            <p:nvPr/>
          </p:nvSpPr>
          <p:spPr>
            <a:xfrm>
              <a:off x="5152276" y="4741320"/>
              <a:ext cx="783000" cy="370702"/>
            </a:xfrm>
            <a:prstGeom prst="roundRect">
              <a:avLst/>
            </a:prstGeom>
            <a:solidFill>
              <a:srgbClr val="106F8D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61" name="Straight Arrow Connector 56">
              <a:extLst>
                <a:ext uri="{FF2B5EF4-FFF2-40B4-BE49-F238E27FC236}">
                  <a16:creationId xmlns:a16="http://schemas.microsoft.com/office/drawing/2014/main" xmlns="" id="{3660F56D-F5A4-492A-B7EF-C084561510FC}"/>
                </a:ext>
              </a:extLst>
            </p:cNvPr>
            <p:cNvCxnSpPr>
              <a:cxnSpLocks/>
              <a:stCxn id="53" idx="3"/>
              <a:endCxn id="59" idx="1"/>
            </p:cNvCxnSpPr>
            <p:nvPr/>
          </p:nvCxnSpPr>
          <p:spPr>
            <a:xfrm>
              <a:off x="4836101" y="5770610"/>
              <a:ext cx="30001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59">
              <a:extLst>
                <a:ext uri="{FF2B5EF4-FFF2-40B4-BE49-F238E27FC236}">
                  <a16:creationId xmlns:a16="http://schemas.microsoft.com/office/drawing/2014/main" xmlns="" id="{51157C18-CCB1-4C82-A406-C16D8C9381AF}"/>
                </a:ext>
              </a:extLst>
            </p:cNvPr>
            <p:cNvCxnSpPr>
              <a:cxnSpLocks/>
              <a:stCxn id="54" idx="3"/>
              <a:endCxn id="60" idx="1"/>
            </p:cNvCxnSpPr>
            <p:nvPr/>
          </p:nvCxnSpPr>
          <p:spPr>
            <a:xfrm>
              <a:off x="4820451" y="4660456"/>
              <a:ext cx="331825" cy="26621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xmlns="" id="{27B176F3-AE52-408B-A338-7C1DA962F73B}"/>
                </a:ext>
              </a:extLst>
            </p:cNvPr>
            <p:cNvCxnSpPr>
              <a:cxnSpLocks/>
              <a:stCxn id="55" idx="3"/>
              <a:endCxn id="60" idx="1"/>
            </p:cNvCxnSpPr>
            <p:nvPr/>
          </p:nvCxnSpPr>
          <p:spPr>
            <a:xfrm flipV="1">
              <a:off x="4820451" y="4926671"/>
              <a:ext cx="331825" cy="2888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Rectangle: Rounded Corners 65">
              <a:extLst>
                <a:ext uri="{FF2B5EF4-FFF2-40B4-BE49-F238E27FC236}">
                  <a16:creationId xmlns:a16="http://schemas.microsoft.com/office/drawing/2014/main" xmlns="" id="{3F109130-1E35-4D8B-9D80-EBC9CFEEABAB}"/>
                </a:ext>
              </a:extLst>
            </p:cNvPr>
            <p:cNvSpPr/>
            <p:nvPr/>
          </p:nvSpPr>
          <p:spPr>
            <a:xfrm>
              <a:off x="6266875" y="5124485"/>
              <a:ext cx="783000" cy="370702"/>
            </a:xfrm>
            <a:prstGeom prst="roundRect">
              <a:avLst/>
            </a:prstGeom>
            <a:solidFill>
              <a:srgbClr val="106F8D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65" name="Straight Arrow Connector 66">
              <a:extLst>
                <a:ext uri="{FF2B5EF4-FFF2-40B4-BE49-F238E27FC236}">
                  <a16:creationId xmlns:a16="http://schemas.microsoft.com/office/drawing/2014/main" xmlns="" id="{4DA378C3-80F4-4D83-AAE2-C41FDA80BA28}"/>
                </a:ext>
              </a:extLst>
            </p:cNvPr>
            <p:cNvCxnSpPr>
              <a:cxnSpLocks/>
              <a:stCxn id="60" idx="3"/>
              <a:endCxn id="64" idx="1"/>
            </p:cNvCxnSpPr>
            <p:nvPr/>
          </p:nvCxnSpPr>
          <p:spPr>
            <a:xfrm>
              <a:off x="5935276" y="4926671"/>
              <a:ext cx="331599" cy="38316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9">
              <a:extLst>
                <a:ext uri="{FF2B5EF4-FFF2-40B4-BE49-F238E27FC236}">
                  <a16:creationId xmlns:a16="http://schemas.microsoft.com/office/drawing/2014/main" xmlns="" id="{4AE3FF0A-EF91-4335-A74F-A8A742643DA3}"/>
                </a:ext>
              </a:extLst>
            </p:cNvPr>
            <p:cNvCxnSpPr>
              <a:cxnSpLocks/>
              <a:stCxn id="59" idx="3"/>
              <a:endCxn id="64" idx="1"/>
            </p:cNvCxnSpPr>
            <p:nvPr/>
          </p:nvCxnSpPr>
          <p:spPr>
            <a:xfrm flipV="1">
              <a:off x="5919119" y="5309836"/>
              <a:ext cx="347756" cy="4607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Rectangle: Rounded Corners 72">
              <a:extLst>
                <a:ext uri="{FF2B5EF4-FFF2-40B4-BE49-F238E27FC236}">
                  <a16:creationId xmlns:a16="http://schemas.microsoft.com/office/drawing/2014/main" xmlns="" id="{8D1E9F62-8462-4DAD-A67A-511A3F325D53}"/>
                </a:ext>
              </a:extLst>
            </p:cNvPr>
            <p:cNvSpPr/>
            <p:nvPr/>
          </p:nvSpPr>
          <p:spPr>
            <a:xfrm>
              <a:off x="7405421" y="5122218"/>
              <a:ext cx="783000" cy="370702"/>
            </a:xfrm>
            <a:prstGeom prst="roundRect">
              <a:avLst/>
            </a:prstGeom>
            <a:solidFill>
              <a:srgbClr val="B0BC1E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68" name="Straight Arrow Connector 73">
              <a:extLst>
                <a:ext uri="{FF2B5EF4-FFF2-40B4-BE49-F238E27FC236}">
                  <a16:creationId xmlns:a16="http://schemas.microsoft.com/office/drawing/2014/main" xmlns="" id="{1E6C33BC-4455-4389-96FB-87F21D7F0BCA}"/>
                </a:ext>
              </a:extLst>
            </p:cNvPr>
            <p:cNvCxnSpPr>
              <a:cxnSpLocks/>
              <a:stCxn id="64" idx="3"/>
              <a:endCxn id="67" idx="1"/>
            </p:cNvCxnSpPr>
            <p:nvPr/>
          </p:nvCxnSpPr>
          <p:spPr>
            <a:xfrm flipV="1">
              <a:off x="7049875" y="5307569"/>
              <a:ext cx="355546" cy="226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9" name="Picture 447">
            <a:extLst>
              <a:ext uri="{FF2B5EF4-FFF2-40B4-BE49-F238E27FC236}">
                <a16:creationId xmlns="" xmlns:a16="http://schemas.microsoft.com/office/drawing/2014/main" id="{FE25D90E-C34E-4215-A251-4721B3721E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6803" y="5283356"/>
            <a:ext cx="342900" cy="438150"/>
          </a:xfrm>
          <a:prstGeom prst="rect">
            <a:avLst/>
          </a:prstGeom>
        </p:spPr>
      </p:pic>
      <p:pic>
        <p:nvPicPr>
          <p:cNvPr id="70" name="Picture 450">
            <a:extLst>
              <a:ext uri="{FF2B5EF4-FFF2-40B4-BE49-F238E27FC236}">
                <a16:creationId xmlns="" xmlns:a16="http://schemas.microsoft.com/office/drawing/2014/main" id="{7642F313-C3C8-4A5B-AF06-CA2E8FF3B1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03432" y="5258421"/>
            <a:ext cx="438150" cy="457200"/>
          </a:xfrm>
          <a:prstGeom prst="rect">
            <a:avLst/>
          </a:prstGeom>
        </p:spPr>
      </p:pic>
      <p:pic>
        <p:nvPicPr>
          <p:cNvPr id="71" name="Picture 11">
            <a:extLst>
              <a:ext uri="{FF2B5EF4-FFF2-40B4-BE49-F238E27FC236}">
                <a16:creationId xmlns="" xmlns:a16="http://schemas.microsoft.com/office/drawing/2014/main" id="{6AC59663-E39A-4415-9B56-E9C8A96B01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0497" y="5314081"/>
            <a:ext cx="771525" cy="390525"/>
          </a:xfrm>
          <a:prstGeom prst="rect">
            <a:avLst/>
          </a:prstGeom>
        </p:spPr>
      </p:pic>
      <p:pic>
        <p:nvPicPr>
          <p:cNvPr id="72" name="Picture 447">
            <a:extLst>
              <a:ext uri="{FF2B5EF4-FFF2-40B4-BE49-F238E27FC236}">
                <a16:creationId xmlns="" xmlns:a16="http://schemas.microsoft.com/office/drawing/2014/main" id="{FE25D90E-C34E-4215-A251-4721B3721E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4078" y="4562631"/>
            <a:ext cx="342900" cy="438150"/>
          </a:xfrm>
          <a:prstGeom prst="rect">
            <a:avLst/>
          </a:prstGeom>
        </p:spPr>
      </p:pic>
      <p:pic>
        <p:nvPicPr>
          <p:cNvPr id="73" name="Picture 450">
            <a:extLst>
              <a:ext uri="{FF2B5EF4-FFF2-40B4-BE49-F238E27FC236}">
                <a16:creationId xmlns="" xmlns:a16="http://schemas.microsoft.com/office/drawing/2014/main" id="{7642F313-C3C8-4A5B-AF06-CA2E8FF3B1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17707" y="4553571"/>
            <a:ext cx="438150" cy="457200"/>
          </a:xfrm>
          <a:prstGeom prst="rect">
            <a:avLst/>
          </a:prstGeom>
        </p:spPr>
      </p:pic>
      <p:sp>
        <p:nvSpPr>
          <p:cNvPr id="74" name="Isosceles Triangle 20">
            <a:extLst>
              <a:ext uri="{FF2B5EF4-FFF2-40B4-BE49-F238E27FC236}">
                <a16:creationId xmlns="" xmlns:a16="http://schemas.microsoft.com/office/drawing/2014/main" id="{2493F474-BD2A-40A4-A7F1-E6051445095C}"/>
              </a:ext>
            </a:extLst>
          </p:cNvPr>
          <p:cNvSpPr/>
          <p:nvPr/>
        </p:nvSpPr>
        <p:spPr>
          <a:xfrm>
            <a:off x="8058858" y="4569544"/>
            <a:ext cx="152400" cy="150069"/>
          </a:xfrm>
          <a:prstGeom prst="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5" name="Picture 450">
            <a:extLst>
              <a:ext uri="{FF2B5EF4-FFF2-40B4-BE49-F238E27FC236}">
                <a16:creationId xmlns="" xmlns:a16="http://schemas.microsoft.com/office/drawing/2014/main" id="{7642F313-C3C8-4A5B-AF06-CA2E8FF3B1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0457" y="4553571"/>
            <a:ext cx="438150" cy="457200"/>
          </a:xfrm>
          <a:prstGeom prst="rect">
            <a:avLst/>
          </a:prstGeom>
        </p:spPr>
      </p:pic>
      <p:pic>
        <p:nvPicPr>
          <p:cNvPr id="76" name="Picture 450">
            <a:extLst>
              <a:ext uri="{FF2B5EF4-FFF2-40B4-BE49-F238E27FC236}">
                <a16:creationId xmlns="" xmlns:a16="http://schemas.microsoft.com/office/drawing/2014/main" id="{7642F313-C3C8-4A5B-AF06-CA2E8FF3B1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76482" y="4547221"/>
            <a:ext cx="438150" cy="457200"/>
          </a:xfrm>
          <a:prstGeom prst="rect">
            <a:avLst/>
          </a:prstGeom>
        </p:spPr>
      </p:pic>
      <p:pic>
        <p:nvPicPr>
          <p:cNvPr id="77" name="Picture 11">
            <a:extLst>
              <a:ext uri="{FF2B5EF4-FFF2-40B4-BE49-F238E27FC236}">
                <a16:creationId xmlns="" xmlns:a16="http://schemas.microsoft.com/office/drawing/2014/main" id="{6AC59663-E39A-4415-9B56-E9C8A96B01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7747" y="2567706"/>
            <a:ext cx="771525" cy="390525"/>
          </a:xfrm>
          <a:prstGeom prst="rect">
            <a:avLst/>
          </a:prstGeom>
        </p:spPr>
      </p:pic>
      <p:pic>
        <p:nvPicPr>
          <p:cNvPr id="78" name="Picture 38">
            <a:extLst>
              <a:ext uri="{FF2B5EF4-FFF2-40B4-BE49-F238E27FC236}">
                <a16:creationId xmlns="" xmlns:a16="http://schemas.microsoft.com/office/drawing/2014/main" id="{1EF17890-BF12-46D8-A6C0-EE8F816515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6558" y="2576670"/>
            <a:ext cx="771525" cy="390525"/>
          </a:xfrm>
          <a:prstGeom prst="rect">
            <a:avLst/>
          </a:prstGeom>
        </p:spPr>
      </p:pic>
      <p:grpSp>
        <p:nvGrpSpPr>
          <p:cNvPr id="79" name="Gruppierung 78"/>
          <p:cNvGrpSpPr/>
          <p:nvPr/>
        </p:nvGrpSpPr>
        <p:grpSpPr>
          <a:xfrm>
            <a:off x="7959553" y="2689324"/>
            <a:ext cx="356827" cy="92794"/>
            <a:chOff x="6663445" y="2348880"/>
            <a:chExt cx="356827" cy="92794"/>
          </a:xfrm>
        </p:grpSpPr>
        <p:cxnSp>
          <p:nvCxnSpPr>
            <p:cNvPr id="80" name="Gerade Verbindung 79"/>
            <p:cNvCxnSpPr/>
            <p:nvPr/>
          </p:nvCxnSpPr>
          <p:spPr>
            <a:xfrm>
              <a:off x="6663445" y="2356973"/>
              <a:ext cx="186361" cy="84701"/>
            </a:xfrm>
            <a:prstGeom prst="line">
              <a:avLst/>
            </a:prstGeom>
            <a:ln w="6350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Gerade Verbindung 80"/>
            <p:cNvCxnSpPr/>
            <p:nvPr/>
          </p:nvCxnSpPr>
          <p:spPr>
            <a:xfrm flipV="1">
              <a:off x="6848621" y="2348880"/>
              <a:ext cx="171651" cy="86747"/>
            </a:xfrm>
            <a:prstGeom prst="line">
              <a:avLst/>
            </a:prstGeom>
            <a:ln w="6350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uppierung 81"/>
          <p:cNvGrpSpPr/>
          <p:nvPr/>
        </p:nvGrpSpPr>
        <p:grpSpPr>
          <a:xfrm>
            <a:off x="8333191" y="2743396"/>
            <a:ext cx="356827" cy="92794"/>
            <a:chOff x="6663445" y="2348880"/>
            <a:chExt cx="356827" cy="92794"/>
          </a:xfrm>
        </p:grpSpPr>
        <p:cxnSp>
          <p:nvCxnSpPr>
            <p:cNvPr id="83" name="Gerade Verbindung 82"/>
            <p:cNvCxnSpPr/>
            <p:nvPr/>
          </p:nvCxnSpPr>
          <p:spPr>
            <a:xfrm>
              <a:off x="6663445" y="2356973"/>
              <a:ext cx="186361" cy="84701"/>
            </a:xfrm>
            <a:prstGeom prst="line">
              <a:avLst/>
            </a:prstGeom>
            <a:ln w="6350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Gerade Verbindung 83"/>
            <p:cNvCxnSpPr/>
            <p:nvPr/>
          </p:nvCxnSpPr>
          <p:spPr>
            <a:xfrm flipV="1">
              <a:off x="6848621" y="2348880"/>
              <a:ext cx="171651" cy="86747"/>
            </a:xfrm>
            <a:prstGeom prst="line">
              <a:avLst/>
            </a:prstGeom>
            <a:ln w="6350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" name="Gruppierung 84"/>
          <p:cNvGrpSpPr/>
          <p:nvPr/>
        </p:nvGrpSpPr>
        <p:grpSpPr>
          <a:xfrm>
            <a:off x="8693727" y="2694232"/>
            <a:ext cx="356827" cy="92794"/>
            <a:chOff x="6663445" y="2348880"/>
            <a:chExt cx="356827" cy="92794"/>
          </a:xfrm>
        </p:grpSpPr>
        <p:cxnSp>
          <p:nvCxnSpPr>
            <p:cNvPr id="86" name="Gerade Verbindung 85"/>
            <p:cNvCxnSpPr/>
            <p:nvPr/>
          </p:nvCxnSpPr>
          <p:spPr>
            <a:xfrm>
              <a:off x="6663445" y="2356973"/>
              <a:ext cx="186361" cy="84701"/>
            </a:xfrm>
            <a:prstGeom prst="line">
              <a:avLst/>
            </a:prstGeom>
            <a:ln w="6350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Gerade Verbindung 86"/>
            <p:cNvCxnSpPr/>
            <p:nvPr/>
          </p:nvCxnSpPr>
          <p:spPr>
            <a:xfrm flipV="1">
              <a:off x="6848621" y="2348880"/>
              <a:ext cx="171651" cy="86747"/>
            </a:xfrm>
            <a:prstGeom prst="line">
              <a:avLst/>
            </a:prstGeom>
            <a:ln w="6350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8" name="Gruppierung 87"/>
          <p:cNvGrpSpPr/>
          <p:nvPr/>
        </p:nvGrpSpPr>
        <p:grpSpPr>
          <a:xfrm>
            <a:off x="9070651" y="2767978"/>
            <a:ext cx="356827" cy="92794"/>
            <a:chOff x="6663445" y="2348880"/>
            <a:chExt cx="356827" cy="92794"/>
          </a:xfrm>
        </p:grpSpPr>
        <p:cxnSp>
          <p:nvCxnSpPr>
            <p:cNvPr id="89" name="Gerade Verbindung 88"/>
            <p:cNvCxnSpPr/>
            <p:nvPr/>
          </p:nvCxnSpPr>
          <p:spPr>
            <a:xfrm>
              <a:off x="6663445" y="2356973"/>
              <a:ext cx="186361" cy="84701"/>
            </a:xfrm>
            <a:prstGeom prst="line">
              <a:avLst/>
            </a:prstGeom>
            <a:ln w="6350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Gerade Verbindung 89"/>
            <p:cNvCxnSpPr/>
            <p:nvPr/>
          </p:nvCxnSpPr>
          <p:spPr>
            <a:xfrm flipV="1">
              <a:off x="6848621" y="2348880"/>
              <a:ext cx="171651" cy="86747"/>
            </a:xfrm>
            <a:prstGeom prst="line">
              <a:avLst/>
            </a:prstGeom>
            <a:ln w="6350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727234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Mixed Workloads with </a:t>
            </a:r>
            <a:r>
              <a:rPr lang="en-US" dirty="0" err="1" smtClean="0"/>
              <a:t>Navops</a:t>
            </a:r>
            <a:endParaRPr lang="en-US" dirty="0"/>
          </a:p>
        </p:txBody>
      </p:sp>
      <p:sp>
        <p:nvSpPr>
          <p:cNvPr id="4" name="Rectangle: Rounded Corners 40">
            <a:extLst>
              <a:ext uri="{FF2B5EF4-FFF2-40B4-BE49-F238E27FC236}">
                <a16:creationId xmlns="" xmlns:a16="http://schemas.microsoft.com/office/drawing/2014/main" id="{B596CAF3-9486-4F06-8814-8AABB661AB69}"/>
              </a:ext>
            </a:extLst>
          </p:cNvPr>
          <p:cNvSpPr/>
          <p:nvPr/>
        </p:nvSpPr>
        <p:spPr>
          <a:xfrm>
            <a:off x="1880634" y="3443929"/>
            <a:ext cx="7543800" cy="1087691"/>
          </a:xfrm>
          <a:prstGeom prst="roundRect">
            <a:avLst>
              <a:gd name="adj" fmla="val 7731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1">
            <a:extLst>
              <a:ext uri="{FF2B5EF4-FFF2-40B4-BE49-F238E27FC236}">
                <a16:creationId xmlns="" xmlns:a16="http://schemas.microsoft.com/office/drawing/2014/main" id="{F53418E7-2FCF-49DE-B206-B82CF9EFF46F}"/>
              </a:ext>
            </a:extLst>
          </p:cNvPr>
          <p:cNvSpPr/>
          <p:nvPr/>
        </p:nvSpPr>
        <p:spPr>
          <a:xfrm>
            <a:off x="2033034" y="3708652"/>
            <a:ext cx="7010400" cy="533400"/>
          </a:xfrm>
          <a:prstGeom prst="roundRect">
            <a:avLst>
              <a:gd name="adj" fmla="val 773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42">
            <a:extLst>
              <a:ext uri="{FF2B5EF4-FFF2-40B4-BE49-F238E27FC236}">
                <a16:creationId xmlns="" xmlns:a16="http://schemas.microsoft.com/office/drawing/2014/main" id="{F2E72709-412F-4646-9853-B048473F37A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6559" y="3632452"/>
            <a:ext cx="701675" cy="685800"/>
          </a:xfrm>
          <a:prstGeom prst="rect">
            <a:avLst/>
          </a:prstGeom>
        </p:spPr>
      </p:pic>
      <p:sp>
        <p:nvSpPr>
          <p:cNvPr id="7" name="Rectangle: Rounded Corners 43">
            <a:extLst>
              <a:ext uri="{FF2B5EF4-FFF2-40B4-BE49-F238E27FC236}">
                <a16:creationId xmlns="" xmlns:a16="http://schemas.microsoft.com/office/drawing/2014/main" id="{83E631A9-0719-4287-A1FE-1F4369B85118}"/>
              </a:ext>
            </a:extLst>
          </p:cNvPr>
          <p:cNvSpPr/>
          <p:nvPr/>
        </p:nvSpPr>
        <p:spPr>
          <a:xfrm>
            <a:off x="5462035" y="3861052"/>
            <a:ext cx="1142999" cy="457200"/>
          </a:xfrm>
          <a:prstGeom prst="roundRect">
            <a:avLst>
              <a:gd name="adj" fmla="val 15026"/>
            </a:avLst>
          </a:prstGeom>
          <a:solidFill>
            <a:srgbClr val="000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: Rounded Corners 44">
            <a:extLst>
              <a:ext uri="{FF2B5EF4-FFF2-40B4-BE49-F238E27FC236}">
                <a16:creationId xmlns="" xmlns:a16="http://schemas.microsoft.com/office/drawing/2014/main" id="{7AB59E8E-D8FC-47B8-B084-B12D831B6D9D}"/>
              </a:ext>
            </a:extLst>
          </p:cNvPr>
          <p:cNvSpPr/>
          <p:nvPr/>
        </p:nvSpPr>
        <p:spPr>
          <a:xfrm>
            <a:off x="5399975" y="3937252"/>
            <a:ext cx="1128859" cy="457200"/>
          </a:xfrm>
          <a:prstGeom prst="roundRect">
            <a:avLst>
              <a:gd name="adj" fmla="val 15026"/>
            </a:avLst>
          </a:prstGeom>
          <a:solidFill>
            <a:srgbClr val="106F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9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Containerized Application</a:t>
            </a:r>
          </a:p>
        </p:txBody>
      </p:sp>
      <p:sp>
        <p:nvSpPr>
          <p:cNvPr id="9" name="Rectangle: Rounded Corners 45">
            <a:extLst>
              <a:ext uri="{FF2B5EF4-FFF2-40B4-BE49-F238E27FC236}">
                <a16:creationId xmlns="" xmlns:a16="http://schemas.microsoft.com/office/drawing/2014/main" id="{B9DB440C-5D4E-4BE1-962D-E1F56321BEDA}"/>
              </a:ext>
            </a:extLst>
          </p:cNvPr>
          <p:cNvSpPr/>
          <p:nvPr/>
        </p:nvSpPr>
        <p:spPr>
          <a:xfrm>
            <a:off x="7214632" y="3861052"/>
            <a:ext cx="1066801" cy="457200"/>
          </a:xfrm>
          <a:prstGeom prst="roundRect">
            <a:avLst>
              <a:gd name="adj" fmla="val 15026"/>
            </a:avLst>
          </a:prstGeom>
          <a:solidFill>
            <a:srgbClr val="008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: Rounded Corners 46">
            <a:extLst>
              <a:ext uri="{FF2B5EF4-FFF2-40B4-BE49-F238E27FC236}">
                <a16:creationId xmlns="" xmlns:a16="http://schemas.microsoft.com/office/drawing/2014/main" id="{E508C277-CF25-4E6E-92BC-416F012AB6CE}"/>
              </a:ext>
            </a:extLst>
          </p:cNvPr>
          <p:cNvSpPr/>
          <p:nvPr/>
        </p:nvSpPr>
        <p:spPr>
          <a:xfrm>
            <a:off x="7152572" y="3937252"/>
            <a:ext cx="1066803" cy="457200"/>
          </a:xfrm>
          <a:prstGeom prst="roundRect">
            <a:avLst>
              <a:gd name="adj" fmla="val 15026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9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Containerized Application</a:t>
            </a:r>
          </a:p>
        </p:txBody>
      </p:sp>
      <p:pic>
        <p:nvPicPr>
          <p:cNvPr id="11" name="Picture 49">
            <a:extLst>
              <a:ext uri="{FF2B5EF4-FFF2-40B4-BE49-F238E27FC236}">
                <a16:creationId xmlns="" xmlns:a16="http://schemas.microsoft.com/office/drawing/2014/main" id="{CC12C8AA-BB84-4334-8EED-85E0F2C68D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196" y="3938427"/>
            <a:ext cx="1295400" cy="263706"/>
          </a:xfrm>
          <a:prstGeom prst="rect">
            <a:avLst/>
          </a:prstGeom>
        </p:spPr>
      </p:pic>
      <p:sp>
        <p:nvSpPr>
          <p:cNvPr id="12" name="TextBox 50">
            <a:extLst>
              <a:ext uri="{FF2B5EF4-FFF2-40B4-BE49-F238E27FC236}">
                <a16:creationId xmlns="" xmlns:a16="http://schemas.microsoft.com/office/drawing/2014/main" id="{0D50CB3E-5A3F-47E3-959A-E58757B5A655}"/>
              </a:ext>
            </a:extLst>
          </p:cNvPr>
          <p:cNvSpPr txBox="1"/>
          <p:nvPr/>
        </p:nvSpPr>
        <p:spPr>
          <a:xfrm>
            <a:off x="3214705" y="2336215"/>
            <a:ext cx="212750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>
                <a:latin typeface="Arial" panose="020B0604020202020204" pitchFamily="34" charset="0"/>
                <a:cs typeface="Arial" panose="020B0604020202020204" pitchFamily="34" charset="0"/>
              </a:rPr>
              <a:t>Traditional Batch / Analytic Workloads</a:t>
            </a:r>
          </a:p>
        </p:txBody>
      </p:sp>
      <p:sp>
        <p:nvSpPr>
          <p:cNvPr id="13" name="TextBox 51">
            <a:extLst>
              <a:ext uri="{FF2B5EF4-FFF2-40B4-BE49-F238E27FC236}">
                <a16:creationId xmlns="" xmlns:a16="http://schemas.microsoft.com/office/drawing/2014/main" id="{5677C2C0-A641-42EE-8A0E-F61DD5CA8AA9}"/>
              </a:ext>
            </a:extLst>
          </p:cNvPr>
          <p:cNvSpPr txBox="1"/>
          <p:nvPr/>
        </p:nvSpPr>
        <p:spPr>
          <a:xfrm>
            <a:off x="5996146" y="2337052"/>
            <a:ext cx="155042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>
                <a:latin typeface="Arial" panose="020B0604020202020204" pitchFamily="34" charset="0"/>
                <a:cs typeface="Arial" panose="020B0604020202020204" pitchFamily="34" charset="0"/>
              </a:rPr>
              <a:t>Containerized Applications</a:t>
            </a:r>
          </a:p>
        </p:txBody>
      </p:sp>
      <p:sp>
        <p:nvSpPr>
          <p:cNvPr id="14" name="Rectangle: Rounded Corners 52">
            <a:extLst>
              <a:ext uri="{FF2B5EF4-FFF2-40B4-BE49-F238E27FC236}">
                <a16:creationId xmlns="" xmlns:a16="http://schemas.microsoft.com/office/drawing/2014/main" id="{550F215C-0A81-4278-9DF1-C767EF1E6649}"/>
              </a:ext>
            </a:extLst>
          </p:cNvPr>
          <p:cNvSpPr/>
          <p:nvPr/>
        </p:nvSpPr>
        <p:spPr>
          <a:xfrm>
            <a:off x="2498721" y="4627063"/>
            <a:ext cx="448713" cy="239204"/>
          </a:xfrm>
          <a:prstGeom prst="roundRect">
            <a:avLst>
              <a:gd name="adj" fmla="val 150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9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execd</a:t>
            </a:r>
          </a:p>
        </p:txBody>
      </p:sp>
      <p:grpSp>
        <p:nvGrpSpPr>
          <p:cNvPr id="15" name="Group 53">
            <a:extLst>
              <a:ext uri="{FF2B5EF4-FFF2-40B4-BE49-F238E27FC236}">
                <a16:creationId xmlns="" xmlns:a16="http://schemas.microsoft.com/office/drawing/2014/main" id="{D52434BC-52D3-48BA-9B54-1F916E6238C9}"/>
              </a:ext>
            </a:extLst>
          </p:cNvPr>
          <p:cNvGrpSpPr/>
          <p:nvPr/>
        </p:nvGrpSpPr>
        <p:grpSpPr>
          <a:xfrm>
            <a:off x="2451518" y="4937175"/>
            <a:ext cx="574404" cy="574985"/>
            <a:chOff x="1368818" y="4724400"/>
            <a:chExt cx="574404" cy="574985"/>
          </a:xfrm>
        </p:grpSpPr>
        <p:grpSp>
          <p:nvGrpSpPr>
            <p:cNvPr id="16" name="Group 54">
              <a:extLst>
                <a:ext uri="{FF2B5EF4-FFF2-40B4-BE49-F238E27FC236}">
                  <a16:creationId xmlns="" xmlns:a16="http://schemas.microsoft.com/office/drawing/2014/main" id="{2804A1D7-7C33-4A6A-B39E-1F409BAFC5FB}"/>
                </a:ext>
              </a:extLst>
            </p:cNvPr>
            <p:cNvGrpSpPr/>
            <p:nvPr/>
          </p:nvGrpSpPr>
          <p:grpSpPr>
            <a:xfrm>
              <a:off x="1368818" y="5035463"/>
              <a:ext cx="571622" cy="263922"/>
              <a:chOff x="1368818" y="5035463"/>
              <a:chExt cx="571622" cy="263922"/>
            </a:xfrm>
          </p:grpSpPr>
          <p:pic>
            <p:nvPicPr>
              <p:cNvPr id="20" name="Picture 60">
                <a:extLst>
                  <a:ext uri="{FF2B5EF4-FFF2-40B4-BE49-F238E27FC236}">
                    <a16:creationId xmlns="" xmlns:a16="http://schemas.microsoft.com/office/drawing/2014/main" id="{5CFBD44F-74C5-45A5-888A-F8542D08BD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68818" y="5035463"/>
                <a:ext cx="266822" cy="263922"/>
              </a:xfrm>
              <a:prstGeom prst="rect">
                <a:avLst/>
              </a:prstGeom>
            </p:spPr>
          </p:pic>
          <p:pic>
            <p:nvPicPr>
              <p:cNvPr id="21" name="Picture 61">
                <a:extLst>
                  <a:ext uri="{FF2B5EF4-FFF2-40B4-BE49-F238E27FC236}">
                    <a16:creationId xmlns="" xmlns:a16="http://schemas.microsoft.com/office/drawing/2014/main" id="{AA3E1B72-9FEE-41A5-961A-1F8DD9C912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73618" y="5035463"/>
                <a:ext cx="266822" cy="263922"/>
              </a:xfrm>
              <a:prstGeom prst="rect">
                <a:avLst/>
              </a:prstGeom>
            </p:spPr>
          </p:pic>
        </p:grpSp>
        <p:grpSp>
          <p:nvGrpSpPr>
            <p:cNvPr id="17" name="Group 55">
              <a:extLst>
                <a:ext uri="{FF2B5EF4-FFF2-40B4-BE49-F238E27FC236}">
                  <a16:creationId xmlns="" xmlns:a16="http://schemas.microsoft.com/office/drawing/2014/main" id="{41BFEC2B-5554-4C50-B15B-2C6675AF6BDB}"/>
                </a:ext>
              </a:extLst>
            </p:cNvPr>
            <p:cNvGrpSpPr/>
            <p:nvPr/>
          </p:nvGrpSpPr>
          <p:grpSpPr>
            <a:xfrm>
              <a:off x="1371600" y="4724400"/>
              <a:ext cx="571622" cy="263922"/>
              <a:chOff x="1368818" y="5035463"/>
              <a:chExt cx="571622" cy="263922"/>
            </a:xfrm>
          </p:grpSpPr>
          <p:pic>
            <p:nvPicPr>
              <p:cNvPr id="18" name="Picture 58">
                <a:extLst>
                  <a:ext uri="{FF2B5EF4-FFF2-40B4-BE49-F238E27FC236}">
                    <a16:creationId xmlns="" xmlns:a16="http://schemas.microsoft.com/office/drawing/2014/main" id="{C3BF30DD-27A6-4CC7-8C05-0A7709500F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68818" y="5035463"/>
                <a:ext cx="266822" cy="263922"/>
              </a:xfrm>
              <a:prstGeom prst="rect">
                <a:avLst/>
              </a:prstGeom>
            </p:spPr>
          </p:pic>
          <p:pic>
            <p:nvPicPr>
              <p:cNvPr id="19" name="Picture 59">
                <a:extLst>
                  <a:ext uri="{FF2B5EF4-FFF2-40B4-BE49-F238E27FC236}">
                    <a16:creationId xmlns="" xmlns:a16="http://schemas.microsoft.com/office/drawing/2014/main" id="{B4C7C033-3FD3-4A77-B366-C4175022A4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73618" y="5035463"/>
                <a:ext cx="266822" cy="263922"/>
              </a:xfrm>
              <a:prstGeom prst="rect">
                <a:avLst/>
              </a:prstGeom>
            </p:spPr>
          </p:pic>
        </p:grpSp>
      </p:grpSp>
      <p:pic>
        <p:nvPicPr>
          <p:cNvPr id="22" name="Picture 62">
            <a:extLst>
              <a:ext uri="{FF2B5EF4-FFF2-40B4-BE49-F238E27FC236}">
                <a16:creationId xmlns="" xmlns:a16="http://schemas.microsoft.com/office/drawing/2014/main" id="{64066011-4A44-4442-81FA-92C81A2DA18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9834" y="5253530"/>
            <a:ext cx="266822" cy="263922"/>
          </a:xfrm>
          <a:prstGeom prst="rect">
            <a:avLst/>
          </a:prstGeom>
        </p:spPr>
      </p:pic>
      <p:grpSp>
        <p:nvGrpSpPr>
          <p:cNvPr id="23" name="Group 63">
            <a:extLst>
              <a:ext uri="{FF2B5EF4-FFF2-40B4-BE49-F238E27FC236}">
                <a16:creationId xmlns="" xmlns:a16="http://schemas.microsoft.com/office/drawing/2014/main" id="{E1CE2D46-2EC5-436C-960F-88AF76260775}"/>
              </a:ext>
            </a:extLst>
          </p:cNvPr>
          <p:cNvGrpSpPr/>
          <p:nvPr/>
        </p:nvGrpSpPr>
        <p:grpSpPr>
          <a:xfrm>
            <a:off x="3099834" y="4942467"/>
            <a:ext cx="571622" cy="263922"/>
            <a:chOff x="1978418" y="5035463"/>
            <a:chExt cx="571622" cy="263922"/>
          </a:xfrm>
        </p:grpSpPr>
        <p:pic>
          <p:nvPicPr>
            <p:cNvPr id="24" name="Picture 64">
              <a:extLst>
                <a:ext uri="{FF2B5EF4-FFF2-40B4-BE49-F238E27FC236}">
                  <a16:creationId xmlns="" xmlns:a16="http://schemas.microsoft.com/office/drawing/2014/main" id="{A61376AA-FDAA-4B37-B191-D0C84BD2A2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78418" y="5035463"/>
              <a:ext cx="266822" cy="263922"/>
            </a:xfrm>
            <a:prstGeom prst="rect">
              <a:avLst/>
            </a:prstGeom>
          </p:spPr>
        </p:pic>
        <p:pic>
          <p:nvPicPr>
            <p:cNvPr id="25" name="Picture 65">
              <a:extLst>
                <a:ext uri="{FF2B5EF4-FFF2-40B4-BE49-F238E27FC236}">
                  <a16:creationId xmlns="" xmlns:a16="http://schemas.microsoft.com/office/drawing/2014/main" id="{C4C4FF87-4059-46F3-AD56-A79FE5FB6C2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83218" y="5035463"/>
              <a:ext cx="266822" cy="263922"/>
            </a:xfrm>
            <a:prstGeom prst="rect">
              <a:avLst/>
            </a:prstGeom>
          </p:spPr>
        </p:pic>
      </p:grpSp>
      <p:pic>
        <p:nvPicPr>
          <p:cNvPr id="26" name="Picture 66">
            <a:extLst>
              <a:ext uri="{FF2B5EF4-FFF2-40B4-BE49-F238E27FC236}">
                <a16:creationId xmlns="" xmlns:a16="http://schemas.microsoft.com/office/drawing/2014/main" id="{881BC708-215B-4425-BF1C-140DDE3D0E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0234" y="5555611"/>
            <a:ext cx="514684" cy="682256"/>
          </a:xfrm>
          <a:prstGeom prst="rect">
            <a:avLst/>
          </a:prstGeom>
        </p:spPr>
      </p:pic>
      <p:pic>
        <p:nvPicPr>
          <p:cNvPr id="27" name="Picture 67">
            <a:extLst>
              <a:ext uri="{FF2B5EF4-FFF2-40B4-BE49-F238E27FC236}">
                <a16:creationId xmlns="" xmlns:a16="http://schemas.microsoft.com/office/drawing/2014/main" id="{6EBFCA8D-F885-4555-8A8F-8600084228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2830" y="5555611"/>
            <a:ext cx="514684" cy="682256"/>
          </a:xfrm>
          <a:prstGeom prst="rect">
            <a:avLst/>
          </a:prstGeom>
        </p:spPr>
      </p:pic>
      <p:pic>
        <p:nvPicPr>
          <p:cNvPr id="28" name="Picture 68">
            <a:extLst>
              <a:ext uri="{FF2B5EF4-FFF2-40B4-BE49-F238E27FC236}">
                <a16:creationId xmlns="" xmlns:a16="http://schemas.microsoft.com/office/drawing/2014/main" id="{E885EF32-5BFB-4D2A-913E-32B7101B84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2586" y="5564593"/>
            <a:ext cx="514684" cy="682256"/>
          </a:xfrm>
          <a:prstGeom prst="rect">
            <a:avLst/>
          </a:prstGeom>
        </p:spPr>
      </p:pic>
      <p:pic>
        <p:nvPicPr>
          <p:cNvPr id="29" name="Picture 70">
            <a:extLst>
              <a:ext uri="{FF2B5EF4-FFF2-40B4-BE49-F238E27FC236}">
                <a16:creationId xmlns="" xmlns:a16="http://schemas.microsoft.com/office/drawing/2014/main" id="{406FC324-B521-4904-91F2-F2AEE1DB2D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6622" y="5564593"/>
            <a:ext cx="514684" cy="682256"/>
          </a:xfrm>
          <a:prstGeom prst="rect">
            <a:avLst/>
          </a:prstGeom>
        </p:spPr>
      </p:pic>
      <p:sp>
        <p:nvSpPr>
          <p:cNvPr id="30" name="Rectangle: Rounded Corners 71">
            <a:extLst>
              <a:ext uri="{FF2B5EF4-FFF2-40B4-BE49-F238E27FC236}">
                <a16:creationId xmlns="" xmlns:a16="http://schemas.microsoft.com/office/drawing/2014/main" id="{5FB41AB9-17D0-4C0E-BAFF-465E15EC3021}"/>
              </a:ext>
            </a:extLst>
          </p:cNvPr>
          <p:cNvSpPr/>
          <p:nvPr/>
        </p:nvSpPr>
        <p:spPr>
          <a:xfrm>
            <a:off x="3176034" y="4623673"/>
            <a:ext cx="448713" cy="239204"/>
          </a:xfrm>
          <a:prstGeom prst="roundRect">
            <a:avLst>
              <a:gd name="adj" fmla="val 150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9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execd</a:t>
            </a:r>
          </a:p>
        </p:txBody>
      </p:sp>
      <p:grpSp>
        <p:nvGrpSpPr>
          <p:cNvPr id="31" name="Group 72">
            <a:extLst>
              <a:ext uri="{FF2B5EF4-FFF2-40B4-BE49-F238E27FC236}">
                <a16:creationId xmlns="" xmlns:a16="http://schemas.microsoft.com/office/drawing/2014/main" id="{3EF756EA-0990-4898-9820-8B6D79C183B4}"/>
              </a:ext>
            </a:extLst>
          </p:cNvPr>
          <p:cNvGrpSpPr/>
          <p:nvPr/>
        </p:nvGrpSpPr>
        <p:grpSpPr>
          <a:xfrm>
            <a:off x="3742586" y="4942467"/>
            <a:ext cx="574404" cy="574985"/>
            <a:chOff x="2702196" y="4724400"/>
            <a:chExt cx="574404" cy="574985"/>
          </a:xfrm>
        </p:grpSpPr>
        <p:grpSp>
          <p:nvGrpSpPr>
            <p:cNvPr id="32" name="Group 73">
              <a:extLst>
                <a:ext uri="{FF2B5EF4-FFF2-40B4-BE49-F238E27FC236}">
                  <a16:creationId xmlns="" xmlns:a16="http://schemas.microsoft.com/office/drawing/2014/main" id="{0A0A0E1C-9942-4BFF-A714-A9E98AD38A3D}"/>
                </a:ext>
              </a:extLst>
            </p:cNvPr>
            <p:cNvGrpSpPr/>
            <p:nvPr/>
          </p:nvGrpSpPr>
          <p:grpSpPr>
            <a:xfrm>
              <a:off x="2702196" y="5035463"/>
              <a:ext cx="571622" cy="263922"/>
              <a:chOff x="1368818" y="5035463"/>
              <a:chExt cx="571622" cy="263922"/>
            </a:xfrm>
          </p:grpSpPr>
          <p:pic>
            <p:nvPicPr>
              <p:cNvPr id="36" name="Picture 77">
                <a:extLst>
                  <a:ext uri="{FF2B5EF4-FFF2-40B4-BE49-F238E27FC236}">
                    <a16:creationId xmlns="" xmlns:a16="http://schemas.microsoft.com/office/drawing/2014/main" id="{7921AB10-B2A3-441A-BEAE-A355E146D3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68818" y="5035463"/>
                <a:ext cx="266822" cy="263922"/>
              </a:xfrm>
              <a:prstGeom prst="rect">
                <a:avLst/>
              </a:prstGeom>
            </p:spPr>
          </p:pic>
          <p:pic>
            <p:nvPicPr>
              <p:cNvPr id="37" name="Picture 78">
                <a:extLst>
                  <a:ext uri="{FF2B5EF4-FFF2-40B4-BE49-F238E27FC236}">
                    <a16:creationId xmlns="" xmlns:a16="http://schemas.microsoft.com/office/drawing/2014/main" id="{ED17778C-B1E1-4DDA-8A3B-630CD10D63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73618" y="5035463"/>
                <a:ext cx="266822" cy="263922"/>
              </a:xfrm>
              <a:prstGeom prst="rect">
                <a:avLst/>
              </a:prstGeom>
            </p:spPr>
          </p:pic>
        </p:grpSp>
        <p:grpSp>
          <p:nvGrpSpPr>
            <p:cNvPr id="33" name="Group 74">
              <a:extLst>
                <a:ext uri="{FF2B5EF4-FFF2-40B4-BE49-F238E27FC236}">
                  <a16:creationId xmlns="" xmlns:a16="http://schemas.microsoft.com/office/drawing/2014/main" id="{7FFFCC6A-1ECF-4ED0-B5DC-D5EC03CB4524}"/>
                </a:ext>
              </a:extLst>
            </p:cNvPr>
            <p:cNvGrpSpPr/>
            <p:nvPr/>
          </p:nvGrpSpPr>
          <p:grpSpPr>
            <a:xfrm>
              <a:off x="2704978" y="4724400"/>
              <a:ext cx="571622" cy="263922"/>
              <a:chOff x="1368818" y="5035463"/>
              <a:chExt cx="571622" cy="263922"/>
            </a:xfrm>
          </p:grpSpPr>
          <p:pic>
            <p:nvPicPr>
              <p:cNvPr id="34" name="Picture 75">
                <a:extLst>
                  <a:ext uri="{FF2B5EF4-FFF2-40B4-BE49-F238E27FC236}">
                    <a16:creationId xmlns="" xmlns:a16="http://schemas.microsoft.com/office/drawing/2014/main" id="{B02AB10E-9540-47E7-81B5-F7AB20C519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68818" y="5035463"/>
                <a:ext cx="266822" cy="263922"/>
              </a:xfrm>
              <a:prstGeom prst="rect">
                <a:avLst/>
              </a:prstGeom>
            </p:spPr>
          </p:pic>
          <p:pic>
            <p:nvPicPr>
              <p:cNvPr id="35" name="Picture 76">
                <a:extLst>
                  <a:ext uri="{FF2B5EF4-FFF2-40B4-BE49-F238E27FC236}">
                    <a16:creationId xmlns="" xmlns:a16="http://schemas.microsoft.com/office/drawing/2014/main" id="{6FED266B-FB30-4B87-979E-3D670B5518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73618" y="5035463"/>
                <a:ext cx="266822" cy="263922"/>
              </a:xfrm>
              <a:prstGeom prst="rect">
                <a:avLst/>
              </a:prstGeom>
            </p:spPr>
          </p:pic>
        </p:grpSp>
      </p:grpSp>
      <p:pic>
        <p:nvPicPr>
          <p:cNvPr id="38" name="Picture 79">
            <a:extLst>
              <a:ext uri="{FF2B5EF4-FFF2-40B4-BE49-F238E27FC236}">
                <a16:creationId xmlns="" xmlns:a16="http://schemas.microsoft.com/office/drawing/2014/main" id="{DEF406A5-9D56-4457-A472-D3371EC3B3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0658" y="5564593"/>
            <a:ext cx="514684" cy="682256"/>
          </a:xfrm>
          <a:prstGeom prst="rect">
            <a:avLst/>
          </a:prstGeom>
        </p:spPr>
      </p:pic>
      <p:pic>
        <p:nvPicPr>
          <p:cNvPr id="39" name="Picture 80">
            <a:extLst>
              <a:ext uri="{FF2B5EF4-FFF2-40B4-BE49-F238E27FC236}">
                <a16:creationId xmlns="" xmlns:a16="http://schemas.microsoft.com/office/drawing/2014/main" id="{F4351109-3FB6-4681-B796-93841BF73B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8974" y="5564593"/>
            <a:ext cx="514684" cy="682256"/>
          </a:xfrm>
          <a:prstGeom prst="rect">
            <a:avLst/>
          </a:prstGeom>
        </p:spPr>
      </p:pic>
      <p:pic>
        <p:nvPicPr>
          <p:cNvPr id="40" name="Picture 81">
            <a:extLst>
              <a:ext uri="{FF2B5EF4-FFF2-40B4-BE49-F238E27FC236}">
                <a16:creationId xmlns="" xmlns:a16="http://schemas.microsoft.com/office/drawing/2014/main" id="{23F73171-7C57-48FB-A668-7D2919E423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3010" y="5573575"/>
            <a:ext cx="514684" cy="682256"/>
          </a:xfrm>
          <a:prstGeom prst="rect">
            <a:avLst/>
          </a:prstGeom>
        </p:spPr>
      </p:pic>
      <p:pic>
        <p:nvPicPr>
          <p:cNvPr id="41" name="Picture 82">
            <a:extLst>
              <a:ext uri="{FF2B5EF4-FFF2-40B4-BE49-F238E27FC236}">
                <a16:creationId xmlns="" xmlns:a16="http://schemas.microsoft.com/office/drawing/2014/main" id="{4DD62A03-2F1B-47EE-8234-D4A392DA23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7046" y="5573575"/>
            <a:ext cx="514684" cy="682256"/>
          </a:xfrm>
          <a:prstGeom prst="rect">
            <a:avLst/>
          </a:prstGeom>
        </p:spPr>
      </p:pic>
      <p:pic>
        <p:nvPicPr>
          <p:cNvPr id="42" name="Picture 83">
            <a:extLst>
              <a:ext uri="{FF2B5EF4-FFF2-40B4-BE49-F238E27FC236}">
                <a16:creationId xmlns="" xmlns:a16="http://schemas.microsoft.com/office/drawing/2014/main" id="{E1AC0F12-8ACE-4023-8FBB-65DFEDE901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1082" y="5578057"/>
            <a:ext cx="514684" cy="682256"/>
          </a:xfrm>
          <a:prstGeom prst="rect">
            <a:avLst/>
          </a:prstGeom>
        </p:spPr>
      </p:pic>
      <p:pic>
        <p:nvPicPr>
          <p:cNvPr id="43" name="Picture 84">
            <a:extLst>
              <a:ext uri="{FF2B5EF4-FFF2-40B4-BE49-F238E27FC236}">
                <a16:creationId xmlns="" xmlns:a16="http://schemas.microsoft.com/office/drawing/2014/main" id="{E776A0A6-1C10-409F-9962-9B20BC6070F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5118" y="5578057"/>
            <a:ext cx="514684" cy="682256"/>
          </a:xfrm>
          <a:prstGeom prst="rect">
            <a:avLst/>
          </a:prstGeom>
        </p:spPr>
      </p:pic>
      <p:sp>
        <p:nvSpPr>
          <p:cNvPr id="44" name="Rectangle: Rounded Corners 85">
            <a:extLst>
              <a:ext uri="{FF2B5EF4-FFF2-40B4-BE49-F238E27FC236}">
                <a16:creationId xmlns="" xmlns:a16="http://schemas.microsoft.com/office/drawing/2014/main" id="{054EAC9B-5017-42CF-A43D-9833874498CE}"/>
              </a:ext>
            </a:extLst>
          </p:cNvPr>
          <p:cNvSpPr/>
          <p:nvPr/>
        </p:nvSpPr>
        <p:spPr>
          <a:xfrm>
            <a:off x="3832343" y="4630194"/>
            <a:ext cx="448713" cy="239204"/>
          </a:xfrm>
          <a:prstGeom prst="roundRect">
            <a:avLst>
              <a:gd name="adj" fmla="val 150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9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execd</a:t>
            </a:r>
          </a:p>
        </p:txBody>
      </p:sp>
      <p:pic>
        <p:nvPicPr>
          <p:cNvPr id="45" name="Picture 86">
            <a:extLst>
              <a:ext uri="{FF2B5EF4-FFF2-40B4-BE49-F238E27FC236}">
                <a16:creationId xmlns="" xmlns:a16="http://schemas.microsoft.com/office/drawing/2014/main" id="{806A8750-7E13-43C0-AD90-1D77E282E4B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1422" y="5248238"/>
            <a:ext cx="266822" cy="263922"/>
          </a:xfrm>
          <a:prstGeom prst="rect">
            <a:avLst/>
          </a:prstGeom>
        </p:spPr>
      </p:pic>
      <p:grpSp>
        <p:nvGrpSpPr>
          <p:cNvPr id="46" name="Group 87">
            <a:extLst>
              <a:ext uri="{FF2B5EF4-FFF2-40B4-BE49-F238E27FC236}">
                <a16:creationId xmlns="" xmlns:a16="http://schemas.microsoft.com/office/drawing/2014/main" id="{2C5C61EF-2715-45D1-B4FF-7A02E1C3595D}"/>
              </a:ext>
            </a:extLst>
          </p:cNvPr>
          <p:cNvGrpSpPr/>
          <p:nvPr/>
        </p:nvGrpSpPr>
        <p:grpSpPr>
          <a:xfrm>
            <a:off x="4366622" y="4933346"/>
            <a:ext cx="571622" cy="263922"/>
            <a:chOff x="1978418" y="5035463"/>
            <a:chExt cx="571622" cy="263922"/>
          </a:xfrm>
        </p:grpSpPr>
        <p:pic>
          <p:nvPicPr>
            <p:cNvPr id="47" name="Picture 88">
              <a:extLst>
                <a:ext uri="{FF2B5EF4-FFF2-40B4-BE49-F238E27FC236}">
                  <a16:creationId xmlns="" xmlns:a16="http://schemas.microsoft.com/office/drawing/2014/main" id="{CBDCC1D3-8A40-4716-B977-3CDFC8B4C47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78418" y="5035463"/>
              <a:ext cx="266822" cy="263922"/>
            </a:xfrm>
            <a:prstGeom prst="rect">
              <a:avLst/>
            </a:prstGeom>
          </p:spPr>
        </p:pic>
        <p:pic>
          <p:nvPicPr>
            <p:cNvPr id="48" name="Picture 89">
              <a:extLst>
                <a:ext uri="{FF2B5EF4-FFF2-40B4-BE49-F238E27FC236}">
                  <a16:creationId xmlns="" xmlns:a16="http://schemas.microsoft.com/office/drawing/2014/main" id="{36039AF8-64A3-42F0-BE23-C5F32D94B81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83218" y="5035463"/>
              <a:ext cx="266822" cy="263922"/>
            </a:xfrm>
            <a:prstGeom prst="rect">
              <a:avLst/>
            </a:prstGeom>
          </p:spPr>
        </p:pic>
      </p:grpSp>
      <p:pic>
        <p:nvPicPr>
          <p:cNvPr id="49" name="Picture 90">
            <a:extLst>
              <a:ext uri="{FF2B5EF4-FFF2-40B4-BE49-F238E27FC236}">
                <a16:creationId xmlns="" xmlns:a16="http://schemas.microsoft.com/office/drawing/2014/main" id="{6456C80E-B43C-40BB-94CD-67983EBF77F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5338" y="5259654"/>
            <a:ext cx="239303" cy="236644"/>
          </a:xfrm>
          <a:prstGeom prst="rect">
            <a:avLst/>
          </a:prstGeom>
        </p:spPr>
      </p:pic>
      <p:grpSp>
        <p:nvGrpSpPr>
          <p:cNvPr id="50" name="Group 91">
            <a:extLst>
              <a:ext uri="{FF2B5EF4-FFF2-40B4-BE49-F238E27FC236}">
                <a16:creationId xmlns="" xmlns:a16="http://schemas.microsoft.com/office/drawing/2014/main" id="{F878BEF5-EB7E-4D2A-B89A-CC190837095D}"/>
              </a:ext>
            </a:extLst>
          </p:cNvPr>
          <p:cNvGrpSpPr/>
          <p:nvPr/>
        </p:nvGrpSpPr>
        <p:grpSpPr>
          <a:xfrm>
            <a:off x="4990658" y="5258594"/>
            <a:ext cx="514827" cy="236644"/>
            <a:chOff x="3948224" y="5040527"/>
            <a:chExt cx="514827" cy="236644"/>
          </a:xfrm>
        </p:grpSpPr>
        <p:pic>
          <p:nvPicPr>
            <p:cNvPr id="51" name="Picture 92">
              <a:extLst>
                <a:ext uri="{FF2B5EF4-FFF2-40B4-BE49-F238E27FC236}">
                  <a16:creationId xmlns="" xmlns:a16="http://schemas.microsoft.com/office/drawing/2014/main" id="{18641D16-5865-46B6-BF19-E7C10466BC4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48224" y="5040527"/>
              <a:ext cx="239303" cy="236644"/>
            </a:xfrm>
            <a:prstGeom prst="rect">
              <a:avLst/>
            </a:prstGeom>
          </p:spPr>
        </p:pic>
        <p:pic>
          <p:nvPicPr>
            <p:cNvPr id="52" name="Picture 93">
              <a:extLst>
                <a:ext uri="{FF2B5EF4-FFF2-40B4-BE49-F238E27FC236}">
                  <a16:creationId xmlns="" xmlns:a16="http://schemas.microsoft.com/office/drawing/2014/main" id="{8FC909E7-D371-4E52-9CE6-A6E148AD7EE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23748" y="5040527"/>
              <a:ext cx="239303" cy="236644"/>
            </a:xfrm>
            <a:prstGeom prst="rect">
              <a:avLst/>
            </a:prstGeom>
          </p:spPr>
        </p:pic>
      </p:grpSp>
      <p:sp>
        <p:nvSpPr>
          <p:cNvPr id="53" name="Rectangle: Rounded Corners 94">
            <a:extLst>
              <a:ext uri="{FF2B5EF4-FFF2-40B4-BE49-F238E27FC236}">
                <a16:creationId xmlns="" xmlns:a16="http://schemas.microsoft.com/office/drawing/2014/main" id="{51E300D1-B152-4FAE-8C5D-4C5F27736992}"/>
              </a:ext>
            </a:extLst>
          </p:cNvPr>
          <p:cNvSpPr/>
          <p:nvPr/>
        </p:nvSpPr>
        <p:spPr>
          <a:xfrm>
            <a:off x="4471434" y="4627063"/>
            <a:ext cx="448713" cy="239204"/>
          </a:xfrm>
          <a:prstGeom prst="roundRect">
            <a:avLst>
              <a:gd name="adj" fmla="val 150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9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execd</a:t>
            </a:r>
          </a:p>
        </p:txBody>
      </p:sp>
      <p:grpSp>
        <p:nvGrpSpPr>
          <p:cNvPr id="54" name="Group 95">
            <a:extLst>
              <a:ext uri="{FF2B5EF4-FFF2-40B4-BE49-F238E27FC236}">
                <a16:creationId xmlns="" xmlns:a16="http://schemas.microsoft.com/office/drawing/2014/main" id="{86BC8D80-C89E-4AE7-98F2-A2D475EE4CDA}"/>
              </a:ext>
            </a:extLst>
          </p:cNvPr>
          <p:cNvGrpSpPr/>
          <p:nvPr/>
        </p:nvGrpSpPr>
        <p:grpSpPr>
          <a:xfrm>
            <a:off x="4998709" y="4953794"/>
            <a:ext cx="500610" cy="228191"/>
            <a:chOff x="3962298" y="4724400"/>
            <a:chExt cx="500610" cy="228191"/>
          </a:xfrm>
        </p:grpSpPr>
        <p:pic>
          <p:nvPicPr>
            <p:cNvPr id="55" name="Picture 96">
              <a:extLst>
                <a:ext uri="{FF2B5EF4-FFF2-40B4-BE49-F238E27FC236}">
                  <a16:creationId xmlns="" xmlns:a16="http://schemas.microsoft.com/office/drawing/2014/main" id="{ADFF2838-228B-4BE2-9AA8-0D8E25DF45B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62298" y="4726431"/>
              <a:ext cx="228702" cy="226160"/>
            </a:xfrm>
            <a:prstGeom prst="rect">
              <a:avLst/>
            </a:prstGeom>
          </p:spPr>
        </p:pic>
        <p:pic>
          <p:nvPicPr>
            <p:cNvPr id="56" name="Picture 97">
              <a:extLst>
                <a:ext uri="{FF2B5EF4-FFF2-40B4-BE49-F238E27FC236}">
                  <a16:creationId xmlns="" xmlns:a16="http://schemas.microsoft.com/office/drawing/2014/main" id="{1407C257-9001-4241-BC1F-C57C97AFE58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34206" y="4724400"/>
              <a:ext cx="228702" cy="226160"/>
            </a:xfrm>
            <a:prstGeom prst="rect">
              <a:avLst/>
            </a:prstGeom>
          </p:spPr>
        </p:pic>
      </p:grpSp>
      <p:pic>
        <p:nvPicPr>
          <p:cNvPr id="57" name="Picture 98">
            <a:extLst>
              <a:ext uri="{FF2B5EF4-FFF2-40B4-BE49-F238E27FC236}">
                <a16:creationId xmlns="" xmlns:a16="http://schemas.microsoft.com/office/drawing/2014/main" id="{725BC851-109F-4B36-871C-E32237929C2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5363" y="5272411"/>
            <a:ext cx="228702" cy="226160"/>
          </a:xfrm>
          <a:prstGeom prst="rect">
            <a:avLst/>
          </a:prstGeom>
        </p:spPr>
      </p:pic>
      <p:grpSp>
        <p:nvGrpSpPr>
          <p:cNvPr id="58" name="Group 99">
            <a:extLst>
              <a:ext uri="{FF2B5EF4-FFF2-40B4-BE49-F238E27FC236}">
                <a16:creationId xmlns="" xmlns:a16="http://schemas.microsoft.com/office/drawing/2014/main" id="{C08C5883-2019-4CAE-B6E3-EDC3DB893B46}"/>
              </a:ext>
            </a:extLst>
          </p:cNvPr>
          <p:cNvGrpSpPr/>
          <p:nvPr/>
        </p:nvGrpSpPr>
        <p:grpSpPr>
          <a:xfrm>
            <a:off x="5585620" y="4942467"/>
            <a:ext cx="514827" cy="534905"/>
            <a:chOff x="4576540" y="4738039"/>
            <a:chExt cx="514827" cy="534905"/>
          </a:xfrm>
        </p:grpSpPr>
        <p:grpSp>
          <p:nvGrpSpPr>
            <p:cNvPr id="59" name="Group 100">
              <a:extLst>
                <a:ext uri="{FF2B5EF4-FFF2-40B4-BE49-F238E27FC236}">
                  <a16:creationId xmlns="" xmlns:a16="http://schemas.microsoft.com/office/drawing/2014/main" id="{662D975B-6346-4798-8B7E-AFA69CB476B2}"/>
                </a:ext>
              </a:extLst>
            </p:cNvPr>
            <p:cNvGrpSpPr/>
            <p:nvPr/>
          </p:nvGrpSpPr>
          <p:grpSpPr>
            <a:xfrm>
              <a:off x="4590614" y="5044753"/>
              <a:ext cx="500610" cy="228191"/>
              <a:chOff x="3962298" y="4724400"/>
              <a:chExt cx="500610" cy="228191"/>
            </a:xfrm>
          </p:grpSpPr>
          <p:pic>
            <p:nvPicPr>
              <p:cNvPr id="63" name="Picture 104">
                <a:extLst>
                  <a:ext uri="{FF2B5EF4-FFF2-40B4-BE49-F238E27FC236}">
                    <a16:creationId xmlns="" xmlns:a16="http://schemas.microsoft.com/office/drawing/2014/main" id="{07BD1B4C-82AF-4452-8962-34436718DE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62298" y="4726431"/>
                <a:ext cx="228702" cy="226160"/>
              </a:xfrm>
              <a:prstGeom prst="rect">
                <a:avLst/>
              </a:prstGeom>
            </p:spPr>
          </p:pic>
          <p:pic>
            <p:nvPicPr>
              <p:cNvPr id="64" name="Picture 105">
                <a:extLst>
                  <a:ext uri="{FF2B5EF4-FFF2-40B4-BE49-F238E27FC236}">
                    <a16:creationId xmlns="" xmlns:a16="http://schemas.microsoft.com/office/drawing/2014/main" id="{8B872181-5DD4-4C65-B4FB-539424CD09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234206" y="4724400"/>
                <a:ext cx="228702" cy="226160"/>
              </a:xfrm>
              <a:prstGeom prst="rect">
                <a:avLst/>
              </a:prstGeom>
            </p:spPr>
          </p:pic>
        </p:grpSp>
        <p:grpSp>
          <p:nvGrpSpPr>
            <p:cNvPr id="60" name="Group 101">
              <a:extLst>
                <a:ext uri="{FF2B5EF4-FFF2-40B4-BE49-F238E27FC236}">
                  <a16:creationId xmlns="" xmlns:a16="http://schemas.microsoft.com/office/drawing/2014/main" id="{4B82A90C-F1C9-441F-91B3-C82FB30D966B}"/>
                </a:ext>
              </a:extLst>
            </p:cNvPr>
            <p:cNvGrpSpPr/>
            <p:nvPr/>
          </p:nvGrpSpPr>
          <p:grpSpPr>
            <a:xfrm>
              <a:off x="4576540" y="4738039"/>
              <a:ext cx="514827" cy="236644"/>
              <a:chOff x="3948224" y="5040527"/>
              <a:chExt cx="514827" cy="236644"/>
            </a:xfrm>
          </p:grpSpPr>
          <p:pic>
            <p:nvPicPr>
              <p:cNvPr id="61" name="Picture 102">
                <a:extLst>
                  <a:ext uri="{FF2B5EF4-FFF2-40B4-BE49-F238E27FC236}">
                    <a16:creationId xmlns="" xmlns:a16="http://schemas.microsoft.com/office/drawing/2014/main" id="{A575ED53-E910-438F-B255-A9B56485E0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48224" y="5040527"/>
                <a:ext cx="239303" cy="236644"/>
              </a:xfrm>
              <a:prstGeom prst="rect">
                <a:avLst/>
              </a:prstGeom>
            </p:spPr>
          </p:pic>
          <p:pic>
            <p:nvPicPr>
              <p:cNvPr id="62" name="Picture 103">
                <a:extLst>
                  <a:ext uri="{FF2B5EF4-FFF2-40B4-BE49-F238E27FC236}">
                    <a16:creationId xmlns="" xmlns:a16="http://schemas.microsoft.com/office/drawing/2014/main" id="{62E23594-18A3-47CC-B549-E7C3A7349E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223748" y="5040527"/>
                <a:ext cx="239303" cy="236644"/>
              </a:xfrm>
              <a:prstGeom prst="rect">
                <a:avLst/>
              </a:prstGeom>
            </p:spPr>
          </p:pic>
        </p:grpSp>
      </p:grpSp>
      <p:grpSp>
        <p:nvGrpSpPr>
          <p:cNvPr id="65" name="Group 106">
            <a:extLst>
              <a:ext uri="{FF2B5EF4-FFF2-40B4-BE49-F238E27FC236}">
                <a16:creationId xmlns="" xmlns:a16="http://schemas.microsoft.com/office/drawing/2014/main" id="{68EB9C4E-CF88-4E80-9592-DA2367E8956F}"/>
              </a:ext>
            </a:extLst>
          </p:cNvPr>
          <p:cNvGrpSpPr/>
          <p:nvPr/>
        </p:nvGrpSpPr>
        <p:grpSpPr>
          <a:xfrm>
            <a:off x="6186488" y="4942467"/>
            <a:ext cx="571622" cy="263922"/>
            <a:chOff x="1978418" y="5035463"/>
            <a:chExt cx="571622" cy="263922"/>
          </a:xfrm>
        </p:grpSpPr>
        <p:pic>
          <p:nvPicPr>
            <p:cNvPr id="66" name="Picture 107">
              <a:extLst>
                <a:ext uri="{FF2B5EF4-FFF2-40B4-BE49-F238E27FC236}">
                  <a16:creationId xmlns="" xmlns:a16="http://schemas.microsoft.com/office/drawing/2014/main" id="{5434FB2D-B30C-49CC-BA90-323FE790488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78418" y="5035463"/>
              <a:ext cx="266822" cy="263922"/>
            </a:xfrm>
            <a:prstGeom prst="rect">
              <a:avLst/>
            </a:prstGeom>
          </p:spPr>
        </p:pic>
        <p:pic>
          <p:nvPicPr>
            <p:cNvPr id="67" name="Picture 108">
              <a:extLst>
                <a:ext uri="{FF2B5EF4-FFF2-40B4-BE49-F238E27FC236}">
                  <a16:creationId xmlns="" xmlns:a16="http://schemas.microsoft.com/office/drawing/2014/main" id="{D7832D5E-8544-4512-A28A-7AE5E712D3B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83218" y="5035463"/>
              <a:ext cx="266822" cy="263922"/>
            </a:xfrm>
            <a:prstGeom prst="rect">
              <a:avLst/>
            </a:prstGeom>
          </p:spPr>
        </p:pic>
      </p:grpSp>
      <p:pic>
        <p:nvPicPr>
          <p:cNvPr id="68" name="Picture 109">
            <a:extLst>
              <a:ext uri="{FF2B5EF4-FFF2-40B4-BE49-F238E27FC236}">
                <a16:creationId xmlns="" xmlns:a16="http://schemas.microsoft.com/office/drawing/2014/main" id="{23AEEB37-CCEE-4791-A4BA-E14AE3D6ADA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1164" y="5243939"/>
            <a:ext cx="239303" cy="236644"/>
          </a:xfrm>
          <a:prstGeom prst="rect">
            <a:avLst/>
          </a:prstGeom>
        </p:spPr>
      </p:pic>
      <p:pic>
        <p:nvPicPr>
          <p:cNvPr id="69" name="Picture 110">
            <a:extLst>
              <a:ext uri="{FF2B5EF4-FFF2-40B4-BE49-F238E27FC236}">
                <a16:creationId xmlns="" xmlns:a16="http://schemas.microsoft.com/office/drawing/2014/main" id="{B3886E1E-0E2A-4940-BEF8-0068251C1FC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0348" y="5243939"/>
            <a:ext cx="228702" cy="226160"/>
          </a:xfrm>
          <a:prstGeom prst="rect">
            <a:avLst/>
          </a:prstGeom>
        </p:spPr>
      </p:pic>
      <p:sp>
        <p:nvSpPr>
          <p:cNvPr id="70" name="Rectangle: Rounded Corners 111">
            <a:extLst>
              <a:ext uri="{FF2B5EF4-FFF2-40B4-BE49-F238E27FC236}">
                <a16:creationId xmlns="" xmlns:a16="http://schemas.microsoft.com/office/drawing/2014/main" id="{469DC7DA-3A90-485C-A393-574AE44343AB}"/>
              </a:ext>
            </a:extLst>
          </p:cNvPr>
          <p:cNvSpPr/>
          <p:nvPr/>
        </p:nvSpPr>
        <p:spPr>
          <a:xfrm>
            <a:off x="6243010" y="4623673"/>
            <a:ext cx="448713" cy="239204"/>
          </a:xfrm>
          <a:prstGeom prst="roundRect">
            <a:avLst>
              <a:gd name="adj" fmla="val 150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9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execd</a:t>
            </a:r>
          </a:p>
        </p:txBody>
      </p:sp>
      <p:grpSp>
        <p:nvGrpSpPr>
          <p:cNvPr id="71" name="Group 112">
            <a:extLst>
              <a:ext uri="{FF2B5EF4-FFF2-40B4-BE49-F238E27FC236}">
                <a16:creationId xmlns="" xmlns:a16="http://schemas.microsoft.com/office/drawing/2014/main" id="{1D8A88E0-A406-4E11-9002-7F1A3DA4C1BE}"/>
              </a:ext>
            </a:extLst>
          </p:cNvPr>
          <p:cNvGrpSpPr/>
          <p:nvPr/>
        </p:nvGrpSpPr>
        <p:grpSpPr>
          <a:xfrm>
            <a:off x="6822096" y="4943268"/>
            <a:ext cx="574404" cy="574985"/>
            <a:chOff x="1368818" y="4724400"/>
            <a:chExt cx="574404" cy="574985"/>
          </a:xfrm>
        </p:grpSpPr>
        <p:grpSp>
          <p:nvGrpSpPr>
            <p:cNvPr id="72" name="Group 113">
              <a:extLst>
                <a:ext uri="{FF2B5EF4-FFF2-40B4-BE49-F238E27FC236}">
                  <a16:creationId xmlns="" xmlns:a16="http://schemas.microsoft.com/office/drawing/2014/main" id="{2ECE949F-159D-422F-A9DD-6FA452B1424F}"/>
                </a:ext>
              </a:extLst>
            </p:cNvPr>
            <p:cNvGrpSpPr/>
            <p:nvPr/>
          </p:nvGrpSpPr>
          <p:grpSpPr>
            <a:xfrm>
              <a:off x="1368818" y="5035463"/>
              <a:ext cx="571622" cy="263922"/>
              <a:chOff x="1368818" y="5035463"/>
              <a:chExt cx="571622" cy="263922"/>
            </a:xfrm>
          </p:grpSpPr>
          <p:pic>
            <p:nvPicPr>
              <p:cNvPr id="76" name="Picture 117">
                <a:extLst>
                  <a:ext uri="{FF2B5EF4-FFF2-40B4-BE49-F238E27FC236}">
                    <a16:creationId xmlns="" xmlns:a16="http://schemas.microsoft.com/office/drawing/2014/main" id="{78DBF701-185A-4AC6-A9DF-F85850327A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68818" y="5035463"/>
                <a:ext cx="266822" cy="263922"/>
              </a:xfrm>
              <a:prstGeom prst="rect">
                <a:avLst/>
              </a:prstGeom>
            </p:spPr>
          </p:pic>
          <p:pic>
            <p:nvPicPr>
              <p:cNvPr id="77" name="Picture 118">
                <a:extLst>
                  <a:ext uri="{FF2B5EF4-FFF2-40B4-BE49-F238E27FC236}">
                    <a16:creationId xmlns="" xmlns:a16="http://schemas.microsoft.com/office/drawing/2014/main" id="{0C8FE5A8-7C30-4419-9848-5DBE3EB76D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73618" y="5035463"/>
                <a:ext cx="266822" cy="263922"/>
              </a:xfrm>
              <a:prstGeom prst="rect">
                <a:avLst/>
              </a:prstGeom>
            </p:spPr>
          </p:pic>
        </p:grpSp>
        <p:grpSp>
          <p:nvGrpSpPr>
            <p:cNvPr id="73" name="Group 114">
              <a:extLst>
                <a:ext uri="{FF2B5EF4-FFF2-40B4-BE49-F238E27FC236}">
                  <a16:creationId xmlns="" xmlns:a16="http://schemas.microsoft.com/office/drawing/2014/main" id="{3187E98A-8109-4200-A102-714B4AD41BB7}"/>
                </a:ext>
              </a:extLst>
            </p:cNvPr>
            <p:cNvGrpSpPr/>
            <p:nvPr/>
          </p:nvGrpSpPr>
          <p:grpSpPr>
            <a:xfrm>
              <a:off x="1371600" y="4724400"/>
              <a:ext cx="571622" cy="263922"/>
              <a:chOff x="1368818" y="5035463"/>
              <a:chExt cx="571622" cy="263922"/>
            </a:xfrm>
          </p:grpSpPr>
          <p:pic>
            <p:nvPicPr>
              <p:cNvPr id="74" name="Picture 115">
                <a:extLst>
                  <a:ext uri="{FF2B5EF4-FFF2-40B4-BE49-F238E27FC236}">
                    <a16:creationId xmlns="" xmlns:a16="http://schemas.microsoft.com/office/drawing/2014/main" id="{C50482FF-4E05-44C4-A851-4C3D54EC6C0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68818" y="5035463"/>
                <a:ext cx="266822" cy="263922"/>
              </a:xfrm>
              <a:prstGeom prst="rect">
                <a:avLst/>
              </a:prstGeom>
            </p:spPr>
          </p:pic>
          <p:pic>
            <p:nvPicPr>
              <p:cNvPr id="75" name="Picture 116">
                <a:extLst>
                  <a:ext uri="{FF2B5EF4-FFF2-40B4-BE49-F238E27FC236}">
                    <a16:creationId xmlns="" xmlns:a16="http://schemas.microsoft.com/office/drawing/2014/main" id="{DC9A40EF-8D71-4615-8791-79E512DEBE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73618" y="5035463"/>
                <a:ext cx="266822" cy="263922"/>
              </a:xfrm>
              <a:prstGeom prst="rect">
                <a:avLst/>
              </a:prstGeom>
            </p:spPr>
          </p:pic>
        </p:grpSp>
      </p:grpSp>
      <p:sp>
        <p:nvSpPr>
          <p:cNvPr id="78" name="Rectangle: Rounded Corners 119">
            <a:extLst>
              <a:ext uri="{FF2B5EF4-FFF2-40B4-BE49-F238E27FC236}">
                <a16:creationId xmlns="" xmlns:a16="http://schemas.microsoft.com/office/drawing/2014/main" id="{3E899976-F3F2-4FC2-9D96-E71D9A3703E3}"/>
              </a:ext>
            </a:extLst>
          </p:cNvPr>
          <p:cNvSpPr/>
          <p:nvPr/>
        </p:nvSpPr>
        <p:spPr>
          <a:xfrm>
            <a:off x="6902516" y="4623052"/>
            <a:ext cx="448713" cy="239204"/>
          </a:xfrm>
          <a:prstGeom prst="roundRect">
            <a:avLst>
              <a:gd name="adj" fmla="val 150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9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execd</a:t>
            </a:r>
          </a:p>
        </p:txBody>
      </p:sp>
      <p:grpSp>
        <p:nvGrpSpPr>
          <p:cNvPr id="79" name="Group 120">
            <a:extLst>
              <a:ext uri="{FF2B5EF4-FFF2-40B4-BE49-F238E27FC236}">
                <a16:creationId xmlns="" xmlns:a16="http://schemas.microsoft.com/office/drawing/2014/main" id="{BB0343A2-A3FD-48BE-9ABE-CBEC83C4DB2A}"/>
              </a:ext>
            </a:extLst>
          </p:cNvPr>
          <p:cNvGrpSpPr/>
          <p:nvPr/>
        </p:nvGrpSpPr>
        <p:grpSpPr>
          <a:xfrm>
            <a:off x="7490939" y="5245970"/>
            <a:ext cx="514827" cy="236644"/>
            <a:chOff x="3948224" y="5040527"/>
            <a:chExt cx="514827" cy="236644"/>
          </a:xfrm>
        </p:grpSpPr>
        <p:pic>
          <p:nvPicPr>
            <p:cNvPr id="80" name="Picture 121">
              <a:extLst>
                <a:ext uri="{FF2B5EF4-FFF2-40B4-BE49-F238E27FC236}">
                  <a16:creationId xmlns="" xmlns:a16="http://schemas.microsoft.com/office/drawing/2014/main" id="{0E2BF070-EF66-4D26-8CE8-F237495B7F1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48224" y="5040527"/>
              <a:ext cx="239303" cy="236644"/>
            </a:xfrm>
            <a:prstGeom prst="rect">
              <a:avLst/>
            </a:prstGeom>
          </p:spPr>
        </p:pic>
        <p:pic>
          <p:nvPicPr>
            <p:cNvPr id="81" name="Picture 122">
              <a:extLst>
                <a:ext uri="{FF2B5EF4-FFF2-40B4-BE49-F238E27FC236}">
                  <a16:creationId xmlns="" xmlns:a16="http://schemas.microsoft.com/office/drawing/2014/main" id="{9D984200-8483-4A6F-81C6-AF58BABC45F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23748" y="5040527"/>
              <a:ext cx="239303" cy="236644"/>
            </a:xfrm>
            <a:prstGeom prst="rect">
              <a:avLst/>
            </a:prstGeom>
          </p:spPr>
        </p:pic>
      </p:grpSp>
      <p:grpSp>
        <p:nvGrpSpPr>
          <p:cNvPr id="82" name="Group 123">
            <a:extLst>
              <a:ext uri="{FF2B5EF4-FFF2-40B4-BE49-F238E27FC236}">
                <a16:creationId xmlns="" xmlns:a16="http://schemas.microsoft.com/office/drawing/2014/main" id="{9D99DC5D-BB07-4F18-8BF4-B62CDBA11CED}"/>
              </a:ext>
            </a:extLst>
          </p:cNvPr>
          <p:cNvGrpSpPr/>
          <p:nvPr/>
        </p:nvGrpSpPr>
        <p:grpSpPr>
          <a:xfrm>
            <a:off x="7498990" y="4969419"/>
            <a:ext cx="500610" cy="228191"/>
            <a:chOff x="3962298" y="4724400"/>
            <a:chExt cx="500610" cy="228191"/>
          </a:xfrm>
        </p:grpSpPr>
        <p:pic>
          <p:nvPicPr>
            <p:cNvPr id="83" name="Picture 124">
              <a:extLst>
                <a:ext uri="{FF2B5EF4-FFF2-40B4-BE49-F238E27FC236}">
                  <a16:creationId xmlns="" xmlns:a16="http://schemas.microsoft.com/office/drawing/2014/main" id="{59DFAC1E-5356-4627-AA7E-6BE3761C95C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62298" y="4726431"/>
              <a:ext cx="228702" cy="226160"/>
            </a:xfrm>
            <a:prstGeom prst="rect">
              <a:avLst/>
            </a:prstGeom>
          </p:spPr>
        </p:pic>
        <p:pic>
          <p:nvPicPr>
            <p:cNvPr id="84" name="Picture 125">
              <a:extLst>
                <a:ext uri="{FF2B5EF4-FFF2-40B4-BE49-F238E27FC236}">
                  <a16:creationId xmlns="" xmlns:a16="http://schemas.microsoft.com/office/drawing/2014/main" id="{E55835FE-86B8-4A72-BFDD-E124EE770A9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34206" y="4724400"/>
              <a:ext cx="228702" cy="226160"/>
            </a:xfrm>
            <a:prstGeom prst="rect">
              <a:avLst/>
            </a:prstGeom>
          </p:spPr>
        </p:pic>
      </p:grpSp>
      <p:grpSp>
        <p:nvGrpSpPr>
          <p:cNvPr id="85" name="Group 126">
            <a:extLst>
              <a:ext uri="{FF2B5EF4-FFF2-40B4-BE49-F238E27FC236}">
                <a16:creationId xmlns="" xmlns:a16="http://schemas.microsoft.com/office/drawing/2014/main" id="{E44E4205-A4DF-4E02-AB59-7C4B44C34360}"/>
              </a:ext>
            </a:extLst>
          </p:cNvPr>
          <p:cNvGrpSpPr/>
          <p:nvPr/>
        </p:nvGrpSpPr>
        <p:grpSpPr>
          <a:xfrm>
            <a:off x="8102090" y="4960333"/>
            <a:ext cx="514827" cy="534905"/>
            <a:chOff x="4576540" y="4738039"/>
            <a:chExt cx="514827" cy="534905"/>
          </a:xfrm>
        </p:grpSpPr>
        <p:grpSp>
          <p:nvGrpSpPr>
            <p:cNvPr id="86" name="Group 127">
              <a:extLst>
                <a:ext uri="{FF2B5EF4-FFF2-40B4-BE49-F238E27FC236}">
                  <a16:creationId xmlns="" xmlns:a16="http://schemas.microsoft.com/office/drawing/2014/main" id="{736AA0C7-FC35-44A9-B61C-6C73E29B7B97}"/>
                </a:ext>
              </a:extLst>
            </p:cNvPr>
            <p:cNvGrpSpPr/>
            <p:nvPr/>
          </p:nvGrpSpPr>
          <p:grpSpPr>
            <a:xfrm>
              <a:off x="4590614" y="5044753"/>
              <a:ext cx="500610" cy="228191"/>
              <a:chOff x="3962298" y="4724400"/>
              <a:chExt cx="500610" cy="228191"/>
            </a:xfrm>
          </p:grpSpPr>
          <p:pic>
            <p:nvPicPr>
              <p:cNvPr id="90" name="Picture 131">
                <a:extLst>
                  <a:ext uri="{FF2B5EF4-FFF2-40B4-BE49-F238E27FC236}">
                    <a16:creationId xmlns="" xmlns:a16="http://schemas.microsoft.com/office/drawing/2014/main" id="{F1287C5D-4EF6-4172-B5BF-60E7052D1B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62298" y="4726431"/>
                <a:ext cx="228702" cy="226160"/>
              </a:xfrm>
              <a:prstGeom prst="rect">
                <a:avLst/>
              </a:prstGeom>
            </p:spPr>
          </p:pic>
          <p:pic>
            <p:nvPicPr>
              <p:cNvPr id="91" name="Picture 132">
                <a:extLst>
                  <a:ext uri="{FF2B5EF4-FFF2-40B4-BE49-F238E27FC236}">
                    <a16:creationId xmlns="" xmlns:a16="http://schemas.microsoft.com/office/drawing/2014/main" id="{B0D43FBE-3294-43C9-907B-08E6998595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234206" y="4724400"/>
                <a:ext cx="228702" cy="226160"/>
              </a:xfrm>
              <a:prstGeom prst="rect">
                <a:avLst/>
              </a:prstGeom>
            </p:spPr>
          </p:pic>
        </p:grpSp>
        <p:grpSp>
          <p:nvGrpSpPr>
            <p:cNvPr id="87" name="Group 128">
              <a:extLst>
                <a:ext uri="{FF2B5EF4-FFF2-40B4-BE49-F238E27FC236}">
                  <a16:creationId xmlns="" xmlns:a16="http://schemas.microsoft.com/office/drawing/2014/main" id="{32A233DE-B738-4B9A-B0BC-D8E80222523F}"/>
                </a:ext>
              </a:extLst>
            </p:cNvPr>
            <p:cNvGrpSpPr/>
            <p:nvPr/>
          </p:nvGrpSpPr>
          <p:grpSpPr>
            <a:xfrm>
              <a:off x="4576540" y="4738039"/>
              <a:ext cx="514827" cy="236644"/>
              <a:chOff x="3948224" y="5040527"/>
              <a:chExt cx="514827" cy="236644"/>
            </a:xfrm>
          </p:grpSpPr>
          <p:pic>
            <p:nvPicPr>
              <p:cNvPr id="88" name="Picture 129">
                <a:extLst>
                  <a:ext uri="{FF2B5EF4-FFF2-40B4-BE49-F238E27FC236}">
                    <a16:creationId xmlns="" xmlns:a16="http://schemas.microsoft.com/office/drawing/2014/main" id="{7D2FABCB-9E16-4EF9-B5E9-1E2E278598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48224" y="5040527"/>
                <a:ext cx="239303" cy="236644"/>
              </a:xfrm>
              <a:prstGeom prst="rect">
                <a:avLst/>
              </a:prstGeom>
            </p:spPr>
          </p:pic>
          <p:pic>
            <p:nvPicPr>
              <p:cNvPr id="89" name="Picture 130">
                <a:extLst>
                  <a:ext uri="{FF2B5EF4-FFF2-40B4-BE49-F238E27FC236}">
                    <a16:creationId xmlns="" xmlns:a16="http://schemas.microsoft.com/office/drawing/2014/main" id="{E914BB1C-9F7F-4D59-96FB-2927D872C1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223748" y="5040527"/>
                <a:ext cx="239303" cy="236644"/>
              </a:xfrm>
              <a:prstGeom prst="rect">
                <a:avLst/>
              </a:prstGeom>
            </p:spPr>
          </p:pic>
        </p:grpSp>
      </p:grpSp>
      <p:cxnSp>
        <p:nvCxnSpPr>
          <p:cNvPr id="92" name="Straight Connector 133">
            <a:extLst>
              <a:ext uri="{FF2B5EF4-FFF2-40B4-BE49-F238E27FC236}">
                <a16:creationId xmlns="" xmlns:a16="http://schemas.microsoft.com/office/drawing/2014/main" id="{E38D9EE7-771F-4EC0-8227-ABFC269285DC}"/>
              </a:ext>
            </a:extLst>
          </p:cNvPr>
          <p:cNvCxnSpPr>
            <a:cxnSpLocks/>
            <a:stCxn id="127" idx="2"/>
            <a:endCxn id="14" idx="0"/>
          </p:cNvCxnSpPr>
          <p:nvPr/>
        </p:nvCxnSpPr>
        <p:spPr>
          <a:xfrm flipH="1">
            <a:off x="2723078" y="4390440"/>
            <a:ext cx="1519756" cy="23662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134">
            <a:extLst>
              <a:ext uri="{FF2B5EF4-FFF2-40B4-BE49-F238E27FC236}">
                <a16:creationId xmlns="" xmlns:a16="http://schemas.microsoft.com/office/drawing/2014/main" id="{6373F579-FBE8-4D67-BEEB-004A78EF6853}"/>
              </a:ext>
            </a:extLst>
          </p:cNvPr>
          <p:cNvCxnSpPr>
            <a:cxnSpLocks/>
            <a:stCxn id="127" idx="2"/>
            <a:endCxn id="30" idx="0"/>
          </p:cNvCxnSpPr>
          <p:nvPr/>
        </p:nvCxnSpPr>
        <p:spPr>
          <a:xfrm flipH="1">
            <a:off x="3400391" y="4390440"/>
            <a:ext cx="842443" cy="23323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135">
            <a:extLst>
              <a:ext uri="{FF2B5EF4-FFF2-40B4-BE49-F238E27FC236}">
                <a16:creationId xmlns="" xmlns:a16="http://schemas.microsoft.com/office/drawing/2014/main" id="{9A8ACF42-F0BD-45FA-B66B-AE6A91CB3E8B}"/>
              </a:ext>
            </a:extLst>
          </p:cNvPr>
          <p:cNvCxnSpPr>
            <a:cxnSpLocks/>
            <a:stCxn id="127" idx="2"/>
            <a:endCxn id="44" idx="0"/>
          </p:cNvCxnSpPr>
          <p:nvPr/>
        </p:nvCxnSpPr>
        <p:spPr>
          <a:xfrm flipH="1">
            <a:off x="4056700" y="4390440"/>
            <a:ext cx="186134" cy="23975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136">
            <a:extLst>
              <a:ext uri="{FF2B5EF4-FFF2-40B4-BE49-F238E27FC236}">
                <a16:creationId xmlns="" xmlns:a16="http://schemas.microsoft.com/office/drawing/2014/main" id="{439287D6-8F3F-43E3-B56D-C3E8089665E4}"/>
              </a:ext>
            </a:extLst>
          </p:cNvPr>
          <p:cNvCxnSpPr>
            <a:cxnSpLocks/>
            <a:stCxn id="127" idx="2"/>
            <a:endCxn id="53" idx="0"/>
          </p:cNvCxnSpPr>
          <p:nvPr/>
        </p:nvCxnSpPr>
        <p:spPr>
          <a:xfrm>
            <a:off x="4242834" y="4390440"/>
            <a:ext cx="452957" cy="23662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137">
            <a:extLst>
              <a:ext uri="{FF2B5EF4-FFF2-40B4-BE49-F238E27FC236}">
                <a16:creationId xmlns="" xmlns:a16="http://schemas.microsoft.com/office/drawing/2014/main" id="{74CED22A-4B56-4859-81A0-FFF8A96B8E7C}"/>
              </a:ext>
            </a:extLst>
          </p:cNvPr>
          <p:cNvCxnSpPr>
            <a:cxnSpLocks/>
            <a:stCxn id="127" idx="2"/>
            <a:endCxn id="70" idx="0"/>
          </p:cNvCxnSpPr>
          <p:nvPr/>
        </p:nvCxnSpPr>
        <p:spPr>
          <a:xfrm>
            <a:off x="4242834" y="4390440"/>
            <a:ext cx="2224533" cy="23323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138">
            <a:extLst>
              <a:ext uri="{FF2B5EF4-FFF2-40B4-BE49-F238E27FC236}">
                <a16:creationId xmlns="" xmlns:a16="http://schemas.microsoft.com/office/drawing/2014/main" id="{DD776B6C-2E1C-4A6C-8A0B-FB8EDDDFD1C3}"/>
              </a:ext>
            </a:extLst>
          </p:cNvPr>
          <p:cNvCxnSpPr>
            <a:cxnSpLocks/>
            <a:stCxn id="127" idx="2"/>
            <a:endCxn id="78" idx="0"/>
          </p:cNvCxnSpPr>
          <p:nvPr/>
        </p:nvCxnSpPr>
        <p:spPr>
          <a:xfrm>
            <a:off x="4242834" y="4390440"/>
            <a:ext cx="2884039" cy="23261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139">
            <a:extLst>
              <a:ext uri="{FF2B5EF4-FFF2-40B4-BE49-F238E27FC236}">
                <a16:creationId xmlns="" xmlns:a16="http://schemas.microsoft.com/office/drawing/2014/main" id="{BC22CFCC-3987-45D9-A4B2-36F7F3EDE182}"/>
              </a:ext>
            </a:extLst>
          </p:cNvPr>
          <p:cNvSpPr txBox="1"/>
          <p:nvPr/>
        </p:nvSpPr>
        <p:spPr>
          <a:xfrm>
            <a:off x="8679432" y="4952677"/>
            <a:ext cx="16594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>
                <a:latin typeface="Arial" panose="020B0604020202020204" pitchFamily="34" charset="0"/>
                <a:cs typeface="Arial" panose="020B0604020202020204" pitchFamily="34" charset="0"/>
              </a:rPr>
              <a:t>Mix of application workloads with dynamic resource sharing under control of Navops Command and Kubernetes</a:t>
            </a:r>
          </a:p>
        </p:txBody>
      </p:sp>
      <p:sp>
        <p:nvSpPr>
          <p:cNvPr id="99" name="TextBox 140">
            <a:extLst>
              <a:ext uri="{FF2B5EF4-FFF2-40B4-BE49-F238E27FC236}">
                <a16:creationId xmlns="" xmlns:a16="http://schemas.microsoft.com/office/drawing/2014/main" id="{1D90FC75-7EE2-49AA-A646-4A18E668F22F}"/>
              </a:ext>
            </a:extLst>
          </p:cNvPr>
          <p:cNvSpPr txBox="1"/>
          <p:nvPr/>
        </p:nvSpPr>
        <p:spPr>
          <a:xfrm>
            <a:off x="8510034" y="2718052"/>
            <a:ext cx="16594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>
                <a:latin typeface="Arial" panose="020B0604020202020204" pitchFamily="34" charset="0"/>
                <a:cs typeface="Arial" panose="020B0604020202020204" pitchFamily="34" charset="0"/>
              </a:rPr>
              <a:t>Docker containerized applications – containers, services, application stacks</a:t>
            </a:r>
          </a:p>
        </p:txBody>
      </p:sp>
      <p:sp>
        <p:nvSpPr>
          <p:cNvPr id="100" name="Arrow: Right 141">
            <a:extLst>
              <a:ext uri="{FF2B5EF4-FFF2-40B4-BE49-F238E27FC236}">
                <a16:creationId xmlns="" xmlns:a16="http://schemas.microsoft.com/office/drawing/2014/main" id="{55ADD150-A914-44E2-9D88-30A31C25326A}"/>
              </a:ext>
            </a:extLst>
          </p:cNvPr>
          <p:cNvSpPr/>
          <p:nvPr/>
        </p:nvSpPr>
        <p:spPr>
          <a:xfrm rot="5400000">
            <a:off x="7505228" y="3418058"/>
            <a:ext cx="381000" cy="200189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Arrow: Right 142">
            <a:extLst>
              <a:ext uri="{FF2B5EF4-FFF2-40B4-BE49-F238E27FC236}">
                <a16:creationId xmlns="" xmlns:a16="http://schemas.microsoft.com/office/drawing/2014/main" id="{62B07BDA-0151-4E65-9D07-4E02D365F562}"/>
              </a:ext>
            </a:extLst>
          </p:cNvPr>
          <p:cNvSpPr/>
          <p:nvPr/>
        </p:nvSpPr>
        <p:spPr>
          <a:xfrm rot="5400000">
            <a:off x="4076229" y="3407453"/>
            <a:ext cx="381000" cy="200189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43">
            <a:extLst>
              <a:ext uri="{FF2B5EF4-FFF2-40B4-BE49-F238E27FC236}">
                <a16:creationId xmlns="" xmlns:a16="http://schemas.microsoft.com/office/drawing/2014/main" id="{9284AC3F-D6A3-45AE-9C97-49EB189E24E9}"/>
              </a:ext>
            </a:extLst>
          </p:cNvPr>
          <p:cNvSpPr/>
          <p:nvPr/>
        </p:nvSpPr>
        <p:spPr>
          <a:xfrm>
            <a:off x="3557034" y="2615024"/>
            <a:ext cx="1371600" cy="712627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3" name="Group 144">
            <a:extLst>
              <a:ext uri="{FF2B5EF4-FFF2-40B4-BE49-F238E27FC236}">
                <a16:creationId xmlns="" xmlns:a16="http://schemas.microsoft.com/office/drawing/2014/main" id="{87ED13D7-3172-4891-92F4-B23892F152D2}"/>
              </a:ext>
            </a:extLst>
          </p:cNvPr>
          <p:cNvGrpSpPr/>
          <p:nvPr/>
        </p:nvGrpSpPr>
        <p:grpSpPr>
          <a:xfrm>
            <a:off x="6909834" y="2615332"/>
            <a:ext cx="1478238" cy="712320"/>
            <a:chOff x="5638800" y="1878480"/>
            <a:chExt cx="1478238" cy="712320"/>
          </a:xfrm>
        </p:grpSpPr>
        <p:sp>
          <p:nvSpPr>
            <p:cNvPr id="104" name="Rectangle 145">
              <a:extLst>
                <a:ext uri="{FF2B5EF4-FFF2-40B4-BE49-F238E27FC236}">
                  <a16:creationId xmlns="" xmlns:a16="http://schemas.microsoft.com/office/drawing/2014/main" id="{DE510FEA-5056-40A1-BFDA-AE077E4885BE}"/>
                </a:ext>
              </a:extLst>
            </p:cNvPr>
            <p:cNvSpPr/>
            <p:nvPr/>
          </p:nvSpPr>
          <p:spPr>
            <a:xfrm>
              <a:off x="5638800" y="1878480"/>
              <a:ext cx="1478238" cy="712320"/>
            </a:xfrm>
            <a:prstGeom prst="rect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5" name="Picture 146">
              <a:extLst>
                <a:ext uri="{FF2B5EF4-FFF2-40B4-BE49-F238E27FC236}">
                  <a16:creationId xmlns="" xmlns:a16="http://schemas.microsoft.com/office/drawing/2014/main" id="{50BAFB95-8CE2-4C7D-B214-13CA5C85649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61886" y="2268274"/>
              <a:ext cx="239303" cy="236644"/>
            </a:xfrm>
            <a:prstGeom prst="rect">
              <a:avLst/>
            </a:prstGeom>
          </p:spPr>
        </p:pic>
        <p:pic>
          <p:nvPicPr>
            <p:cNvPr id="106" name="Picture 147">
              <a:extLst>
                <a:ext uri="{FF2B5EF4-FFF2-40B4-BE49-F238E27FC236}">
                  <a16:creationId xmlns="" xmlns:a16="http://schemas.microsoft.com/office/drawing/2014/main" id="{1A2B856E-1B17-4E6E-8EAE-C8C51762599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4745" y="2268274"/>
              <a:ext cx="239303" cy="236644"/>
            </a:xfrm>
            <a:prstGeom prst="rect">
              <a:avLst/>
            </a:prstGeom>
          </p:spPr>
        </p:pic>
        <p:pic>
          <p:nvPicPr>
            <p:cNvPr id="107" name="Picture 148">
              <a:extLst>
                <a:ext uri="{FF2B5EF4-FFF2-40B4-BE49-F238E27FC236}">
                  <a16:creationId xmlns="" xmlns:a16="http://schemas.microsoft.com/office/drawing/2014/main" id="{67AACB36-C69B-4CED-B746-972C269FC6C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3570" y="2271636"/>
              <a:ext cx="239303" cy="236644"/>
            </a:xfrm>
            <a:prstGeom prst="rect">
              <a:avLst/>
            </a:prstGeom>
          </p:spPr>
        </p:pic>
        <p:pic>
          <p:nvPicPr>
            <p:cNvPr id="108" name="Picture 149">
              <a:extLst>
                <a:ext uri="{FF2B5EF4-FFF2-40B4-BE49-F238E27FC236}">
                  <a16:creationId xmlns="" xmlns:a16="http://schemas.microsoft.com/office/drawing/2014/main" id="{5B73FCCC-939A-4679-9E67-F89676C7AC1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71096" y="2275495"/>
              <a:ext cx="239303" cy="236644"/>
            </a:xfrm>
            <a:prstGeom prst="rect">
              <a:avLst/>
            </a:prstGeom>
          </p:spPr>
        </p:pic>
        <p:pic>
          <p:nvPicPr>
            <p:cNvPr id="109" name="Picture 150">
              <a:extLst>
                <a:ext uri="{FF2B5EF4-FFF2-40B4-BE49-F238E27FC236}">
                  <a16:creationId xmlns="" xmlns:a16="http://schemas.microsoft.com/office/drawing/2014/main" id="{61910803-4BE5-436A-BCD9-BC54D4CF4E9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61886" y="1981200"/>
              <a:ext cx="239303" cy="236644"/>
            </a:xfrm>
            <a:prstGeom prst="rect">
              <a:avLst/>
            </a:prstGeom>
          </p:spPr>
        </p:pic>
        <p:pic>
          <p:nvPicPr>
            <p:cNvPr id="110" name="Picture 151">
              <a:extLst>
                <a:ext uri="{FF2B5EF4-FFF2-40B4-BE49-F238E27FC236}">
                  <a16:creationId xmlns="" xmlns:a16="http://schemas.microsoft.com/office/drawing/2014/main" id="{58408A8A-099E-4E36-9272-77A931A3695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4745" y="1981200"/>
              <a:ext cx="239303" cy="236644"/>
            </a:xfrm>
            <a:prstGeom prst="rect">
              <a:avLst/>
            </a:prstGeom>
          </p:spPr>
        </p:pic>
        <p:pic>
          <p:nvPicPr>
            <p:cNvPr id="111" name="Picture 152">
              <a:extLst>
                <a:ext uri="{FF2B5EF4-FFF2-40B4-BE49-F238E27FC236}">
                  <a16:creationId xmlns="" xmlns:a16="http://schemas.microsoft.com/office/drawing/2014/main" id="{1280C116-BE26-42A3-A67B-67220DC7BD4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3570" y="1984562"/>
              <a:ext cx="239303" cy="236644"/>
            </a:xfrm>
            <a:prstGeom prst="rect">
              <a:avLst/>
            </a:prstGeom>
          </p:spPr>
        </p:pic>
        <p:pic>
          <p:nvPicPr>
            <p:cNvPr id="112" name="Picture 153">
              <a:extLst>
                <a:ext uri="{FF2B5EF4-FFF2-40B4-BE49-F238E27FC236}">
                  <a16:creationId xmlns="" xmlns:a16="http://schemas.microsoft.com/office/drawing/2014/main" id="{0D14C82D-A74A-4676-8B13-57B160650C1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71096" y="1988421"/>
              <a:ext cx="239303" cy="236644"/>
            </a:xfrm>
            <a:prstGeom prst="rect">
              <a:avLst/>
            </a:prstGeom>
          </p:spPr>
        </p:pic>
      </p:grpSp>
      <p:grpSp>
        <p:nvGrpSpPr>
          <p:cNvPr id="113" name="Group 154">
            <a:extLst>
              <a:ext uri="{FF2B5EF4-FFF2-40B4-BE49-F238E27FC236}">
                <a16:creationId xmlns="" xmlns:a16="http://schemas.microsoft.com/office/drawing/2014/main" id="{52354038-1524-4F83-B152-343374015254}"/>
              </a:ext>
            </a:extLst>
          </p:cNvPr>
          <p:cNvGrpSpPr/>
          <p:nvPr/>
        </p:nvGrpSpPr>
        <p:grpSpPr>
          <a:xfrm>
            <a:off x="3656887" y="2706290"/>
            <a:ext cx="1181222" cy="263922"/>
            <a:chOff x="2362200" y="1828800"/>
            <a:chExt cx="1181222" cy="263922"/>
          </a:xfrm>
        </p:grpSpPr>
        <p:pic>
          <p:nvPicPr>
            <p:cNvPr id="114" name="Picture 155">
              <a:extLst>
                <a:ext uri="{FF2B5EF4-FFF2-40B4-BE49-F238E27FC236}">
                  <a16:creationId xmlns="" xmlns:a16="http://schemas.microsoft.com/office/drawing/2014/main" id="{5E4D07BF-6483-4ED6-A10E-01CB89F29D3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62200" y="1828800"/>
              <a:ext cx="266822" cy="263922"/>
            </a:xfrm>
            <a:prstGeom prst="rect">
              <a:avLst/>
            </a:prstGeom>
          </p:spPr>
        </p:pic>
        <p:pic>
          <p:nvPicPr>
            <p:cNvPr id="115" name="Picture 156">
              <a:extLst>
                <a:ext uri="{FF2B5EF4-FFF2-40B4-BE49-F238E27FC236}">
                  <a16:creationId xmlns="" xmlns:a16="http://schemas.microsoft.com/office/drawing/2014/main" id="{3C278BF6-B0B7-4679-B847-F6A94A8353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67000" y="1828800"/>
              <a:ext cx="266822" cy="263922"/>
            </a:xfrm>
            <a:prstGeom prst="rect">
              <a:avLst/>
            </a:prstGeom>
          </p:spPr>
        </p:pic>
        <p:pic>
          <p:nvPicPr>
            <p:cNvPr id="116" name="Picture 157">
              <a:extLst>
                <a:ext uri="{FF2B5EF4-FFF2-40B4-BE49-F238E27FC236}">
                  <a16:creationId xmlns="" xmlns:a16="http://schemas.microsoft.com/office/drawing/2014/main" id="{D4E6E17E-9F0C-4949-BA7E-AE3A8D38AA4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71800" y="1828800"/>
              <a:ext cx="266822" cy="263922"/>
            </a:xfrm>
            <a:prstGeom prst="rect">
              <a:avLst/>
            </a:prstGeom>
          </p:spPr>
        </p:pic>
        <p:pic>
          <p:nvPicPr>
            <p:cNvPr id="117" name="Picture 158">
              <a:extLst>
                <a:ext uri="{FF2B5EF4-FFF2-40B4-BE49-F238E27FC236}">
                  <a16:creationId xmlns="" xmlns:a16="http://schemas.microsoft.com/office/drawing/2014/main" id="{A6C083FD-0863-4595-954C-44A4AF73D38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76600" y="1828800"/>
              <a:ext cx="266822" cy="263922"/>
            </a:xfrm>
            <a:prstGeom prst="rect">
              <a:avLst/>
            </a:prstGeom>
          </p:spPr>
        </p:pic>
      </p:grpSp>
      <p:grpSp>
        <p:nvGrpSpPr>
          <p:cNvPr id="118" name="Group 159">
            <a:extLst>
              <a:ext uri="{FF2B5EF4-FFF2-40B4-BE49-F238E27FC236}">
                <a16:creationId xmlns="" xmlns:a16="http://schemas.microsoft.com/office/drawing/2014/main" id="{6894D494-DF42-4A78-A684-68993595C8EB}"/>
              </a:ext>
            </a:extLst>
          </p:cNvPr>
          <p:cNvGrpSpPr/>
          <p:nvPr/>
        </p:nvGrpSpPr>
        <p:grpSpPr>
          <a:xfrm>
            <a:off x="3657293" y="2983975"/>
            <a:ext cx="1181222" cy="263922"/>
            <a:chOff x="2362200" y="1828800"/>
            <a:chExt cx="1181222" cy="263922"/>
          </a:xfrm>
        </p:grpSpPr>
        <p:pic>
          <p:nvPicPr>
            <p:cNvPr id="119" name="Picture 160">
              <a:extLst>
                <a:ext uri="{FF2B5EF4-FFF2-40B4-BE49-F238E27FC236}">
                  <a16:creationId xmlns="" xmlns:a16="http://schemas.microsoft.com/office/drawing/2014/main" id="{44AB0565-31A8-4080-8203-BF27921D3DA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62200" y="1828800"/>
              <a:ext cx="266822" cy="263922"/>
            </a:xfrm>
            <a:prstGeom prst="rect">
              <a:avLst/>
            </a:prstGeom>
          </p:spPr>
        </p:pic>
        <p:pic>
          <p:nvPicPr>
            <p:cNvPr id="120" name="Picture 161">
              <a:extLst>
                <a:ext uri="{FF2B5EF4-FFF2-40B4-BE49-F238E27FC236}">
                  <a16:creationId xmlns="" xmlns:a16="http://schemas.microsoft.com/office/drawing/2014/main" id="{E1BBC122-884F-4AC9-B8DF-A167A67288C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67000" y="1828800"/>
              <a:ext cx="266822" cy="263922"/>
            </a:xfrm>
            <a:prstGeom prst="rect">
              <a:avLst/>
            </a:prstGeom>
          </p:spPr>
        </p:pic>
        <p:pic>
          <p:nvPicPr>
            <p:cNvPr id="121" name="Picture 162">
              <a:extLst>
                <a:ext uri="{FF2B5EF4-FFF2-40B4-BE49-F238E27FC236}">
                  <a16:creationId xmlns="" xmlns:a16="http://schemas.microsoft.com/office/drawing/2014/main" id="{DB133633-74D2-4209-BF73-9BCE0396D9F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71800" y="1828800"/>
              <a:ext cx="266822" cy="263922"/>
            </a:xfrm>
            <a:prstGeom prst="rect">
              <a:avLst/>
            </a:prstGeom>
          </p:spPr>
        </p:pic>
        <p:pic>
          <p:nvPicPr>
            <p:cNvPr id="122" name="Picture 163">
              <a:extLst>
                <a:ext uri="{FF2B5EF4-FFF2-40B4-BE49-F238E27FC236}">
                  <a16:creationId xmlns="" xmlns:a16="http://schemas.microsoft.com/office/drawing/2014/main" id="{20720643-3452-42B4-94C6-0A98B8E3905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76600" y="1828800"/>
              <a:ext cx="266822" cy="263922"/>
            </a:xfrm>
            <a:prstGeom prst="rect">
              <a:avLst/>
            </a:prstGeom>
          </p:spPr>
        </p:pic>
      </p:grpSp>
      <p:sp>
        <p:nvSpPr>
          <p:cNvPr id="123" name="TextBox 164">
            <a:extLst>
              <a:ext uri="{FF2B5EF4-FFF2-40B4-BE49-F238E27FC236}">
                <a16:creationId xmlns="" xmlns:a16="http://schemas.microsoft.com/office/drawing/2014/main" id="{147D74A5-51C5-4A77-A9F2-B2B3745448DF}"/>
              </a:ext>
            </a:extLst>
          </p:cNvPr>
          <p:cNvSpPr txBox="1"/>
          <p:nvPr/>
        </p:nvSpPr>
        <p:spPr>
          <a:xfrm>
            <a:off x="4399898" y="6247738"/>
            <a:ext cx="2730277" cy="223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50" dirty="0">
                <a:latin typeface="Arial" panose="020B0604020202020204" pitchFamily="34" charset="0"/>
                <a:cs typeface="Arial" panose="020B0604020202020204" pitchFamily="34" charset="0"/>
              </a:rPr>
              <a:t>Shared </a:t>
            </a:r>
            <a:r>
              <a:rPr lang="en-US" sz="850" smtClean="0">
                <a:latin typeface="Arial" panose="020B0604020202020204" pitchFamily="34" charset="0"/>
                <a:cs typeface="Arial" panose="020B0604020202020204" pitchFamily="34" charset="0"/>
              </a:rPr>
              <a:t>IHME On-Premises Kubernetes </a:t>
            </a:r>
            <a:r>
              <a:rPr lang="en-US" sz="850" dirty="0">
                <a:latin typeface="Arial" panose="020B0604020202020204" pitchFamily="34" charset="0"/>
                <a:cs typeface="Arial" panose="020B0604020202020204" pitchFamily="34" charset="0"/>
              </a:rPr>
              <a:t>Cluster</a:t>
            </a:r>
          </a:p>
        </p:txBody>
      </p:sp>
      <p:sp>
        <p:nvSpPr>
          <p:cNvPr id="124" name="TextBox 165">
            <a:extLst>
              <a:ext uri="{FF2B5EF4-FFF2-40B4-BE49-F238E27FC236}">
                <a16:creationId xmlns="" xmlns:a16="http://schemas.microsoft.com/office/drawing/2014/main" id="{CFA111B2-591A-456C-B393-144284498984}"/>
              </a:ext>
            </a:extLst>
          </p:cNvPr>
          <p:cNvSpPr txBox="1"/>
          <p:nvPr/>
        </p:nvSpPr>
        <p:spPr>
          <a:xfrm>
            <a:off x="2342266" y="3784852"/>
            <a:ext cx="98616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>
                <a:latin typeface="Arial" panose="020B0604020202020204" pitchFamily="34" charset="0"/>
                <a:cs typeface="Arial" panose="020B0604020202020204" pitchFamily="34" charset="0"/>
              </a:rPr>
              <a:t>Univa’s Navops</a:t>
            </a:r>
          </a:p>
        </p:txBody>
      </p:sp>
      <p:sp>
        <p:nvSpPr>
          <p:cNvPr id="125" name="TextBox 166">
            <a:extLst>
              <a:ext uri="{FF2B5EF4-FFF2-40B4-BE49-F238E27FC236}">
                <a16:creationId xmlns="" xmlns:a16="http://schemas.microsoft.com/office/drawing/2014/main" id="{9514A2FB-537F-4DFD-9234-79B26FD78591}"/>
              </a:ext>
            </a:extLst>
          </p:cNvPr>
          <p:cNvSpPr txBox="1"/>
          <p:nvPr/>
        </p:nvSpPr>
        <p:spPr>
          <a:xfrm>
            <a:off x="8252317" y="3403852"/>
            <a:ext cx="117211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>
                <a:latin typeface="Arial" panose="020B0604020202020204" pitchFamily="34" charset="0"/>
                <a:cs typeface="Arial" panose="020B0604020202020204" pitchFamily="34" charset="0"/>
              </a:rPr>
              <a:t>Kubernetes Cluster</a:t>
            </a:r>
          </a:p>
        </p:txBody>
      </p:sp>
      <p:grpSp>
        <p:nvGrpSpPr>
          <p:cNvPr id="126" name="Group 167">
            <a:extLst>
              <a:ext uri="{FF2B5EF4-FFF2-40B4-BE49-F238E27FC236}">
                <a16:creationId xmlns="" xmlns:a16="http://schemas.microsoft.com/office/drawing/2014/main" id="{8397D422-65AB-4D37-A7FB-9A02E96B37CF}"/>
              </a:ext>
            </a:extLst>
          </p:cNvPr>
          <p:cNvGrpSpPr/>
          <p:nvPr/>
        </p:nvGrpSpPr>
        <p:grpSpPr>
          <a:xfrm>
            <a:off x="3633234" y="3933240"/>
            <a:ext cx="1219200" cy="457200"/>
            <a:chOff x="2209800" y="3196388"/>
            <a:chExt cx="1219200" cy="457200"/>
          </a:xfrm>
        </p:grpSpPr>
        <p:sp>
          <p:nvSpPr>
            <p:cNvPr id="127" name="Rectangle: Rounded Corners 168">
              <a:extLst>
                <a:ext uri="{FF2B5EF4-FFF2-40B4-BE49-F238E27FC236}">
                  <a16:creationId xmlns="" xmlns:a16="http://schemas.microsoft.com/office/drawing/2014/main" id="{3981675E-DD76-4A4E-9CA5-BABC4DD97F58}"/>
                </a:ext>
              </a:extLst>
            </p:cNvPr>
            <p:cNvSpPr/>
            <p:nvPr/>
          </p:nvSpPr>
          <p:spPr>
            <a:xfrm>
              <a:off x="2209800" y="3196388"/>
              <a:ext cx="1219200" cy="457200"/>
            </a:xfrm>
            <a:prstGeom prst="roundRect">
              <a:avLst>
                <a:gd name="adj" fmla="val 1502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28" name="Picture 169">
              <a:extLst>
                <a:ext uri="{FF2B5EF4-FFF2-40B4-BE49-F238E27FC236}">
                  <a16:creationId xmlns="" xmlns:a16="http://schemas.microsoft.com/office/drawing/2014/main" id="{619EC378-5DBC-4478-A748-D7C6EE2D50A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543510" y="3287851"/>
              <a:ext cx="580690" cy="269782"/>
            </a:xfrm>
            <a:prstGeom prst="rect">
              <a:avLst/>
            </a:prstGeom>
          </p:spPr>
        </p:pic>
      </p:grpSp>
      <p:sp>
        <p:nvSpPr>
          <p:cNvPr id="129" name="Arrow: Right 170">
            <a:extLst>
              <a:ext uri="{FF2B5EF4-FFF2-40B4-BE49-F238E27FC236}">
                <a16:creationId xmlns="" xmlns:a16="http://schemas.microsoft.com/office/drawing/2014/main" id="{847E8BE7-A198-41A3-A9F0-646748973004}"/>
              </a:ext>
            </a:extLst>
          </p:cNvPr>
          <p:cNvSpPr/>
          <p:nvPr/>
        </p:nvSpPr>
        <p:spPr>
          <a:xfrm rot="5400000">
            <a:off x="5750269" y="3423573"/>
            <a:ext cx="381000" cy="200189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Rectangle 171">
            <a:extLst>
              <a:ext uri="{FF2B5EF4-FFF2-40B4-BE49-F238E27FC236}">
                <a16:creationId xmlns="" xmlns:a16="http://schemas.microsoft.com/office/drawing/2014/main" id="{528F6681-AA84-45CF-9D89-B1E6AEC0D8DE}"/>
              </a:ext>
            </a:extLst>
          </p:cNvPr>
          <p:cNvSpPr/>
          <p:nvPr/>
        </p:nvSpPr>
        <p:spPr>
          <a:xfrm>
            <a:off x="5202665" y="2615024"/>
            <a:ext cx="1447799" cy="718144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1" name="Picture 172">
            <a:extLst>
              <a:ext uri="{FF2B5EF4-FFF2-40B4-BE49-F238E27FC236}">
                <a16:creationId xmlns="" xmlns:a16="http://schemas.microsoft.com/office/drawing/2014/main" id="{DC5E6172-91E9-420B-91E1-CCC052E3961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8782" y="3023157"/>
            <a:ext cx="228702" cy="226160"/>
          </a:xfrm>
          <a:prstGeom prst="rect">
            <a:avLst/>
          </a:prstGeom>
        </p:spPr>
      </p:pic>
      <p:pic>
        <p:nvPicPr>
          <p:cNvPr id="132" name="Picture 173">
            <a:extLst>
              <a:ext uri="{FF2B5EF4-FFF2-40B4-BE49-F238E27FC236}">
                <a16:creationId xmlns="" xmlns:a16="http://schemas.microsoft.com/office/drawing/2014/main" id="{B7DDB76E-B75C-4132-9DD7-600B1A63FDF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9763" y="3021126"/>
            <a:ext cx="228702" cy="226160"/>
          </a:xfrm>
          <a:prstGeom prst="rect">
            <a:avLst/>
          </a:prstGeom>
        </p:spPr>
      </p:pic>
      <p:pic>
        <p:nvPicPr>
          <p:cNvPr id="133" name="Picture 174">
            <a:extLst>
              <a:ext uri="{FF2B5EF4-FFF2-40B4-BE49-F238E27FC236}">
                <a16:creationId xmlns="" xmlns:a16="http://schemas.microsoft.com/office/drawing/2014/main" id="{1DD39259-1E4D-41D5-84EA-E10C756CCCE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7251" y="3014976"/>
            <a:ext cx="228702" cy="226160"/>
          </a:xfrm>
          <a:prstGeom prst="rect">
            <a:avLst/>
          </a:prstGeom>
        </p:spPr>
      </p:pic>
      <p:pic>
        <p:nvPicPr>
          <p:cNvPr id="134" name="Picture 175">
            <a:extLst>
              <a:ext uri="{FF2B5EF4-FFF2-40B4-BE49-F238E27FC236}">
                <a16:creationId xmlns="" xmlns:a16="http://schemas.microsoft.com/office/drawing/2014/main" id="{E4410128-6FA4-41E1-899F-5A0D9CBEE32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4739" y="3017863"/>
            <a:ext cx="228702" cy="226160"/>
          </a:xfrm>
          <a:prstGeom prst="rect">
            <a:avLst/>
          </a:prstGeom>
        </p:spPr>
      </p:pic>
      <p:pic>
        <p:nvPicPr>
          <p:cNvPr id="135" name="Picture 176">
            <a:extLst>
              <a:ext uri="{FF2B5EF4-FFF2-40B4-BE49-F238E27FC236}">
                <a16:creationId xmlns="" xmlns:a16="http://schemas.microsoft.com/office/drawing/2014/main" id="{8E80BC0E-39DE-4746-848E-63C00AAD066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8782" y="2731749"/>
            <a:ext cx="228702" cy="226160"/>
          </a:xfrm>
          <a:prstGeom prst="rect">
            <a:avLst/>
          </a:prstGeom>
        </p:spPr>
      </p:pic>
      <p:pic>
        <p:nvPicPr>
          <p:cNvPr id="136" name="Picture 177">
            <a:extLst>
              <a:ext uri="{FF2B5EF4-FFF2-40B4-BE49-F238E27FC236}">
                <a16:creationId xmlns="" xmlns:a16="http://schemas.microsoft.com/office/drawing/2014/main" id="{DD13A501-0EA8-4F20-BE55-C6AAA0E0E05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9763" y="2729718"/>
            <a:ext cx="228702" cy="226160"/>
          </a:xfrm>
          <a:prstGeom prst="rect">
            <a:avLst/>
          </a:prstGeom>
        </p:spPr>
      </p:pic>
      <p:pic>
        <p:nvPicPr>
          <p:cNvPr id="137" name="Picture 178">
            <a:extLst>
              <a:ext uri="{FF2B5EF4-FFF2-40B4-BE49-F238E27FC236}">
                <a16:creationId xmlns="" xmlns:a16="http://schemas.microsoft.com/office/drawing/2014/main" id="{84E712A4-1CCE-4E26-A70B-76A365496D0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7251" y="2723568"/>
            <a:ext cx="228702" cy="226160"/>
          </a:xfrm>
          <a:prstGeom prst="rect">
            <a:avLst/>
          </a:prstGeom>
        </p:spPr>
      </p:pic>
      <p:pic>
        <p:nvPicPr>
          <p:cNvPr id="138" name="Picture 179">
            <a:extLst>
              <a:ext uri="{FF2B5EF4-FFF2-40B4-BE49-F238E27FC236}">
                <a16:creationId xmlns="" xmlns:a16="http://schemas.microsoft.com/office/drawing/2014/main" id="{9450CCBC-E35F-4105-8D88-81C943E621C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4739" y="2726455"/>
            <a:ext cx="228702" cy="226160"/>
          </a:xfrm>
          <a:prstGeom prst="rect">
            <a:avLst/>
          </a:prstGeom>
        </p:spPr>
      </p:pic>
      <p:sp>
        <p:nvSpPr>
          <p:cNvPr id="139" name="TextBox 180">
            <a:extLst>
              <a:ext uri="{FF2B5EF4-FFF2-40B4-BE49-F238E27FC236}">
                <a16:creationId xmlns="" xmlns:a16="http://schemas.microsoft.com/office/drawing/2014/main" id="{BB918FE8-5FB6-4B90-9EC5-67DB81662ACB}"/>
              </a:ext>
            </a:extLst>
          </p:cNvPr>
          <p:cNvSpPr txBox="1"/>
          <p:nvPr/>
        </p:nvSpPr>
        <p:spPr>
          <a:xfrm>
            <a:off x="1804434" y="2848217"/>
            <a:ext cx="18074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>
                <a:latin typeface="Arial" panose="020B0604020202020204" pitchFamily="34" charset="0"/>
                <a:cs typeface="Arial" panose="020B0604020202020204" pitchFamily="34" charset="0"/>
              </a:rPr>
              <a:t>Various non-container HPC analytic workloads – batch, interactive, parallel, parametric etc.</a:t>
            </a:r>
          </a:p>
        </p:txBody>
      </p:sp>
      <p:sp>
        <p:nvSpPr>
          <p:cNvPr id="140" name="TextBox 181">
            <a:extLst>
              <a:ext uri="{FF2B5EF4-FFF2-40B4-BE49-F238E27FC236}">
                <a16:creationId xmlns="" xmlns:a16="http://schemas.microsoft.com/office/drawing/2014/main" id="{45B21E1E-3991-4858-B39A-94616696B4D6}"/>
              </a:ext>
            </a:extLst>
          </p:cNvPr>
          <p:cNvSpPr txBox="1"/>
          <p:nvPr/>
        </p:nvSpPr>
        <p:spPr>
          <a:xfrm>
            <a:off x="7367034" y="4546852"/>
            <a:ext cx="16594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>
                <a:latin typeface="Arial" panose="020B0604020202020204" pitchFamily="34" charset="0"/>
                <a:cs typeface="Arial" panose="020B0604020202020204" pitchFamily="34" charset="0"/>
              </a:rPr>
              <a:t>Grid Engine deployed in pods as a Kubernetes service</a:t>
            </a:r>
          </a:p>
        </p:txBody>
      </p:sp>
      <p:sp>
        <p:nvSpPr>
          <p:cNvPr id="141" name="TextBox 8">
            <a:extLst>
              <a:ext uri="{FF2B5EF4-FFF2-40B4-BE49-F238E27FC236}">
                <a16:creationId xmlns="" xmlns:a16="http://schemas.microsoft.com/office/drawing/2014/main" id="{073E569E-66DD-4F47-88DD-DA0171537173}"/>
              </a:ext>
            </a:extLst>
          </p:cNvPr>
          <p:cNvSpPr txBox="1"/>
          <p:nvPr/>
        </p:nvSpPr>
        <p:spPr>
          <a:xfrm>
            <a:off x="1880635" y="1698347"/>
            <a:ext cx="7543799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>
                <a:solidFill>
                  <a:srgbClr val="106F8D"/>
                </a:solidFill>
                <a:latin typeface="Helvetica Neue" panose="020B0604020202020204" charset="0"/>
                <a:cs typeface="Helvetica Neue" panose="020B0604020202020204" charset="0"/>
              </a:rPr>
              <a:t>Using </a:t>
            </a:r>
            <a:r>
              <a:rPr lang="en-CA" sz="1600" dirty="0" err="1">
                <a:solidFill>
                  <a:srgbClr val="106F8D"/>
                </a:solidFill>
                <a:latin typeface="Helvetica Neue" panose="020B0604020202020204" charset="0"/>
                <a:cs typeface="Helvetica Neue" panose="020B0604020202020204" charset="0"/>
              </a:rPr>
              <a:t>Navops</a:t>
            </a:r>
            <a:r>
              <a:rPr lang="en-CA" sz="1600" dirty="0">
                <a:solidFill>
                  <a:srgbClr val="106F8D"/>
                </a:solidFill>
                <a:latin typeface="Helvetica Neue" panose="020B0604020202020204" charset="0"/>
                <a:cs typeface="Helvetica Neue" panose="020B0604020202020204" charset="0"/>
              </a:rPr>
              <a:t> Command with Grid Engine, customers can support mixed-workloads on a shared </a:t>
            </a:r>
            <a:r>
              <a:rPr lang="en-CA" sz="1600" dirty="0" err="1">
                <a:solidFill>
                  <a:srgbClr val="106F8D"/>
                </a:solidFill>
                <a:latin typeface="Helvetica Neue" panose="020B0604020202020204" charset="0"/>
                <a:cs typeface="Helvetica Neue" panose="020B0604020202020204" charset="0"/>
              </a:rPr>
              <a:t>Kubernetes</a:t>
            </a:r>
            <a:r>
              <a:rPr lang="en-CA" sz="1600" dirty="0">
                <a:solidFill>
                  <a:srgbClr val="106F8D"/>
                </a:solidFill>
                <a:latin typeface="Helvetica Neue" panose="020B0604020202020204" charset="0"/>
                <a:cs typeface="Helvetica Neue" panose="020B0604020202020204" charset="0"/>
              </a:rPr>
              <a:t> cluster</a:t>
            </a:r>
            <a:endParaRPr lang="en-US" sz="1600" dirty="0">
              <a:solidFill>
                <a:srgbClr val="106F8D"/>
              </a:solidFill>
              <a:latin typeface="Helvetica Neue" panose="020B0604020202020204" charset="0"/>
              <a:cs typeface="Helvetica Neue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85206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Navops</a:t>
            </a:r>
            <a:r>
              <a:rPr lang="en-US" dirty="0"/>
              <a:t> Command </a:t>
            </a:r>
            <a:r>
              <a:rPr lang="en-US" dirty="0" smtClean="0"/>
              <a:t>Delivers</a:t>
            </a:r>
            <a:endParaRPr lang="en-US" dirty="0"/>
          </a:p>
        </p:txBody>
      </p:sp>
      <p:pic>
        <p:nvPicPr>
          <p:cNvPr id="6" name="Picture 5" descr="Screen Shot 2016-11-25 at 2.35.1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9406" y="2324593"/>
            <a:ext cx="762000" cy="648138"/>
          </a:xfrm>
          <a:prstGeom prst="rect">
            <a:avLst/>
          </a:prstGeom>
        </p:spPr>
      </p:pic>
      <p:pic>
        <p:nvPicPr>
          <p:cNvPr id="7" name="Picture 6" descr="Screen Shot 2016-11-25 at 2.35.1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1406" y="2324593"/>
            <a:ext cx="762000" cy="648138"/>
          </a:xfrm>
          <a:prstGeom prst="rect">
            <a:avLst/>
          </a:prstGeom>
        </p:spPr>
      </p:pic>
      <p:pic>
        <p:nvPicPr>
          <p:cNvPr id="8" name="Picture 7" descr="Screen Shot 2016-11-25 at 2.35.1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9406" y="3048931"/>
            <a:ext cx="762000" cy="648138"/>
          </a:xfrm>
          <a:prstGeom prst="rect">
            <a:avLst/>
          </a:prstGeom>
        </p:spPr>
      </p:pic>
      <p:pic>
        <p:nvPicPr>
          <p:cNvPr id="9" name="Picture 8" descr="Screen Shot 2016-11-25 at 2.35.1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1406" y="3048931"/>
            <a:ext cx="762000" cy="648138"/>
          </a:xfrm>
          <a:prstGeom prst="rect">
            <a:avLst/>
          </a:prstGeom>
        </p:spPr>
      </p:pic>
      <p:pic>
        <p:nvPicPr>
          <p:cNvPr id="10" name="Picture 9" descr="Screen Shot 2016-11-25 at 2.35.1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9406" y="3734731"/>
            <a:ext cx="762000" cy="648138"/>
          </a:xfrm>
          <a:prstGeom prst="rect">
            <a:avLst/>
          </a:prstGeom>
        </p:spPr>
      </p:pic>
      <p:pic>
        <p:nvPicPr>
          <p:cNvPr id="11" name="Picture 10" descr="Screen Shot 2016-11-25 at 2.35.1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1406" y="3734731"/>
            <a:ext cx="762000" cy="64813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332206" y="1868269"/>
            <a:ext cx="2654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Before:</a:t>
            </a:r>
            <a:r>
              <a:rPr lang="en-US" dirty="0" smtClean="0">
                <a:solidFill>
                  <a:srgbClr val="0D0D0D"/>
                </a:solidFill>
              </a:rPr>
              <a:t> &lt;20</a:t>
            </a:r>
            <a:r>
              <a:rPr lang="en-US" dirty="0" smtClean="0"/>
              <a:t>% Utilization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7132806" y="1879937"/>
            <a:ext cx="2468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After: </a:t>
            </a:r>
            <a:r>
              <a:rPr lang="en-US" dirty="0" smtClean="0">
                <a:solidFill>
                  <a:srgbClr val="0D0D0D"/>
                </a:solidFill>
              </a:rPr>
              <a:t>&gt;50</a:t>
            </a:r>
            <a:r>
              <a:rPr lang="en-US" dirty="0" smtClean="0"/>
              <a:t>% Utilization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646406" y="2400793"/>
            <a:ext cx="131194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Cluster A</a:t>
            </a:r>
          </a:p>
          <a:p>
            <a:r>
              <a:rPr lang="en-US" sz="1400" dirty="0" err="1" smtClean="0"/>
              <a:t>MicroServices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1646406" y="3088400"/>
            <a:ext cx="131194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Cluster B</a:t>
            </a:r>
          </a:p>
          <a:p>
            <a:r>
              <a:rPr lang="en-US" sz="1400" dirty="0" err="1" smtClean="0"/>
              <a:t>MicroServices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1646406" y="3774200"/>
            <a:ext cx="114665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Cluster C</a:t>
            </a:r>
          </a:p>
          <a:p>
            <a:r>
              <a:rPr lang="en-US" sz="1400" dirty="0" smtClean="0"/>
              <a:t>Batch</a:t>
            </a:r>
            <a:endParaRPr lang="en-US" sz="1400" dirty="0"/>
          </a:p>
        </p:txBody>
      </p:sp>
      <p:pic>
        <p:nvPicPr>
          <p:cNvPr id="17" name="Picture 16" descr="Screen Shot 2016-11-25 at 2.35.1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3806" y="2476993"/>
            <a:ext cx="762000" cy="648138"/>
          </a:xfrm>
          <a:prstGeom prst="rect">
            <a:avLst/>
          </a:prstGeom>
        </p:spPr>
      </p:pic>
      <p:pic>
        <p:nvPicPr>
          <p:cNvPr id="18" name="Picture 17" descr="Screen Shot 2016-11-25 at 2.35.1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06" y="2476993"/>
            <a:ext cx="762000" cy="648138"/>
          </a:xfrm>
          <a:prstGeom prst="rect">
            <a:avLst/>
          </a:prstGeom>
        </p:spPr>
      </p:pic>
      <p:pic>
        <p:nvPicPr>
          <p:cNvPr id="19" name="Picture 18" descr="Screen Shot 2016-11-25 at 2.35.1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3806" y="3467593"/>
            <a:ext cx="762000" cy="648138"/>
          </a:xfrm>
          <a:prstGeom prst="rect">
            <a:avLst/>
          </a:prstGeom>
        </p:spPr>
      </p:pic>
      <p:pic>
        <p:nvPicPr>
          <p:cNvPr id="20" name="Picture 19" descr="Screen Shot 2016-11-25 at 2.35.1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06" y="3467593"/>
            <a:ext cx="762000" cy="648138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5837406" y="2972731"/>
            <a:ext cx="1752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/>
              <a:t>MicroServices</a:t>
            </a:r>
            <a:endParaRPr lang="en-US" sz="1400" dirty="0" smtClean="0"/>
          </a:p>
          <a:p>
            <a:r>
              <a:rPr lang="en-US" sz="1400" dirty="0" smtClean="0"/>
              <a:t>&amp; </a:t>
            </a:r>
            <a:r>
              <a:rPr lang="en-US" sz="1400" dirty="0"/>
              <a:t>B</a:t>
            </a:r>
            <a:r>
              <a:rPr lang="en-US" sz="1400" dirty="0" smtClean="0"/>
              <a:t>atch </a:t>
            </a:r>
            <a:r>
              <a:rPr lang="en-US" sz="1400" dirty="0"/>
              <a:t>W</a:t>
            </a:r>
            <a:r>
              <a:rPr lang="en-US" sz="1400" dirty="0" smtClean="0"/>
              <a:t>orkloads</a:t>
            </a:r>
            <a:endParaRPr lang="en-US" dirty="0"/>
          </a:p>
        </p:txBody>
      </p:sp>
      <p:pic>
        <p:nvPicPr>
          <p:cNvPr id="22" name="Picture 21" descr="Screen Shot 2016-11-25 at 2.35.1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606" y="3734731"/>
            <a:ext cx="762000" cy="648138"/>
          </a:xfrm>
          <a:prstGeom prst="rect">
            <a:avLst/>
          </a:prstGeom>
        </p:spPr>
      </p:pic>
      <p:graphicFrame>
        <p:nvGraphicFramePr>
          <p:cNvPr id="23" name="Table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8321185"/>
              </p:ext>
            </p:extLst>
          </p:nvPr>
        </p:nvGraphicFramePr>
        <p:xfrm>
          <a:off x="2332206" y="4628212"/>
          <a:ext cx="7696200" cy="173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48100"/>
                <a:gridCol w="3848100"/>
              </a:tblGrid>
              <a:tr h="533399">
                <a:tc>
                  <a:txBody>
                    <a:bodyPr/>
                    <a:lstStyle/>
                    <a:p>
                      <a:r>
                        <a:rPr lang="en-US" sz="1600" b="1" dirty="0" smtClean="0">
                          <a:solidFill>
                            <a:schemeClr val="tx1"/>
                          </a:solidFill>
                        </a:rPr>
                        <a:t>Virtual multi-tenancy</a:t>
                      </a:r>
                      <a:endParaRPr 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 smtClean="0">
                          <a:solidFill>
                            <a:schemeClr val="tx1"/>
                          </a:solidFill>
                        </a:rPr>
                        <a:t>Share clusters across teams and applications</a:t>
                      </a:r>
                      <a:endParaRPr 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94028">
                <a:tc>
                  <a:txBody>
                    <a:bodyPr/>
                    <a:lstStyle/>
                    <a:p>
                      <a:r>
                        <a:rPr lang="en-US" sz="1600" b="1" dirty="0" smtClean="0">
                          <a:solidFill>
                            <a:schemeClr val="tx1"/>
                          </a:solidFill>
                        </a:rPr>
                        <a:t>Mixed Workloads</a:t>
                      </a:r>
                      <a:endParaRPr 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 smtClean="0">
                          <a:solidFill>
                            <a:schemeClr val="tx1"/>
                          </a:solidFill>
                        </a:rPr>
                        <a:t>Allow</a:t>
                      </a:r>
                      <a:r>
                        <a:rPr lang="en-US" sz="1600" b="1" baseline="0" dirty="0" smtClean="0">
                          <a:solidFill>
                            <a:schemeClr val="tx1"/>
                          </a:solidFill>
                        </a:rPr>
                        <a:t> batch and microservice applications to run on shared resources</a:t>
                      </a:r>
                      <a:endParaRPr 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486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b="1" dirty="0" smtClean="0"/>
                        <a:t>Management </a:t>
                      </a:r>
                      <a:r>
                        <a:rPr lang="de-DE" sz="1600" b="1" dirty="0" err="1" smtClean="0"/>
                        <a:t>of</a:t>
                      </a:r>
                      <a:r>
                        <a:rPr lang="de-DE" sz="1600" b="1" dirty="0" smtClean="0"/>
                        <a:t> </a:t>
                      </a:r>
                      <a:r>
                        <a:rPr lang="de-DE" sz="1600" b="1" dirty="0" err="1" smtClean="0"/>
                        <a:t>Resource</a:t>
                      </a:r>
                      <a:r>
                        <a:rPr lang="de-DE" sz="1600" b="1" dirty="0" smtClean="0"/>
                        <a:t> </a:t>
                      </a:r>
                      <a:r>
                        <a:rPr lang="de-DE" sz="1600" b="1" dirty="0" err="1" smtClean="0"/>
                        <a:t>Scarcity</a:t>
                      </a:r>
                      <a:endParaRPr lang="de-DE" sz="1600" b="1" dirty="0" smtClean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 smtClean="0">
                          <a:solidFill>
                            <a:schemeClr val="tx1"/>
                          </a:solidFill>
                        </a:rPr>
                        <a:t>Allow</a:t>
                      </a:r>
                      <a:r>
                        <a:rPr lang="en-US" sz="1600" b="1" baseline="0" dirty="0" smtClean="0">
                          <a:solidFill>
                            <a:schemeClr val="tx1"/>
                          </a:solidFill>
                        </a:rPr>
                        <a:t> application loads to take advantage of non peak times for other workloads</a:t>
                      </a:r>
                      <a:endParaRPr 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195339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2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Benefits to IHME</a:t>
            </a:r>
            <a:endParaRPr lang="en-US" sz="42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4717" y="2302933"/>
            <a:ext cx="10972800" cy="3996267"/>
          </a:xfrm>
        </p:spPr>
        <p:txBody>
          <a:bodyPr/>
          <a:lstStyle/>
          <a:p>
            <a:r>
              <a:rPr lang="en-US" sz="3600" b="1" dirty="0" smtClean="0"/>
              <a:t>Simplified </a:t>
            </a:r>
            <a:r>
              <a:rPr lang="en-US" sz="3600" b="1" dirty="0"/>
              <a:t>administration </a:t>
            </a:r>
            <a:r>
              <a:rPr lang="en-US" sz="3600" dirty="0"/>
              <a:t>and improved efficiencies by supporting multiple workloads across a single, shared environment </a:t>
            </a:r>
            <a:endParaRPr lang="en-US" sz="3600" dirty="0" smtClean="0"/>
          </a:p>
          <a:p>
            <a:endParaRPr lang="en-US" sz="3600" dirty="0" smtClean="0"/>
          </a:p>
          <a:p>
            <a:r>
              <a:rPr lang="en-US" sz="3600" b="1" dirty="0" smtClean="0"/>
              <a:t>Increased </a:t>
            </a:r>
            <a:r>
              <a:rPr lang="en-US" sz="3600" b="1" dirty="0"/>
              <a:t>flexibility</a:t>
            </a:r>
            <a:r>
              <a:rPr lang="en-US" sz="3600" dirty="0"/>
              <a:t> by providing an easy migration path for applications that cannot be readily </a:t>
            </a:r>
            <a:r>
              <a:rPr lang="en-US" sz="3600" dirty="0" smtClean="0"/>
              <a:t>containerized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51685334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You!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Questions? Ask now or ...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Find us at booth #56</a:t>
            </a:r>
          </a:p>
          <a:p>
            <a:r>
              <a:rPr lang="en-US" dirty="0" smtClean="0"/>
              <a:t>Visit </a:t>
            </a:r>
            <a:r>
              <a:rPr lang="en-US" dirty="0" smtClean="0">
                <a:hlinkClick r:id="rId2"/>
              </a:rPr>
              <a:t>https://navops.io</a:t>
            </a:r>
            <a:r>
              <a:rPr lang="en-US" dirty="0" smtClean="0"/>
              <a:t> and </a:t>
            </a:r>
            <a:r>
              <a:rPr lang="en-US" dirty="0" smtClean="0">
                <a:hlinkClick r:id="rId3"/>
              </a:rPr>
              <a:t>https://univa.com</a:t>
            </a:r>
            <a:r>
              <a:rPr lang="en-US" dirty="0" smtClean="0"/>
              <a:t> </a:t>
            </a:r>
          </a:p>
          <a:p>
            <a:r>
              <a:rPr lang="en-US" dirty="0" smtClean="0"/>
              <a:t>Contact us </a:t>
            </a:r>
            <a:r>
              <a:rPr lang="en-US" dirty="0" smtClean="0"/>
              <a:t>at </a:t>
            </a:r>
            <a:r>
              <a:rPr lang="en-US" dirty="0" smtClean="0">
                <a:hlinkClick r:id="rId4"/>
              </a:rPr>
              <a:t>jsmith@univa.com</a:t>
            </a:r>
            <a:r>
              <a:rPr lang="en-US" smtClean="0"/>
              <a:t> or </a:t>
            </a:r>
            <a:r>
              <a:rPr lang="en-US" dirty="0">
                <a:hlinkClick r:id="rId5"/>
              </a:rPr>
              <a:t>tgrand@</a:t>
            </a:r>
            <a:r>
              <a:rPr lang="en-US" dirty="0" smtClean="0">
                <a:hlinkClick r:id="rId5"/>
              </a:rPr>
              <a:t>uw.edu</a:t>
            </a:r>
            <a:r>
              <a:rPr lang="en-US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230617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91067" y="3105835"/>
            <a:ext cx="11514666" cy="1446550"/>
          </a:xfrm>
          <a:prstGeom prst="rect">
            <a:avLst/>
          </a:prstGeom>
          <a:solidFill>
            <a:schemeClr val="bg1">
              <a:alpha val="16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</a:rPr>
              <a:t>Introducing the Institute for Health Metrics and Evaluation (IHME)</a:t>
            </a:r>
          </a:p>
        </p:txBody>
      </p:sp>
    </p:spTree>
    <p:extLst>
      <p:ext uri="{BB962C8B-B14F-4D97-AF65-F5344CB8AC3E}">
        <p14:creationId xmlns:p14="http://schemas.microsoft.com/office/powerpoint/2010/main" val="1357631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2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Institute for Health Metrics and Evaluation</a:t>
            </a:r>
            <a:endParaRPr lang="en-US" sz="42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59317" y="1995991"/>
            <a:ext cx="10972800" cy="4425287"/>
          </a:xfrm>
        </p:spPr>
        <p:txBody>
          <a:bodyPr/>
          <a:lstStyle/>
          <a:p>
            <a:r>
              <a:rPr lang="en-US" sz="2800" b="1" dirty="0" smtClean="0"/>
              <a:t>Identity:</a:t>
            </a:r>
            <a:r>
              <a:rPr lang="en-US" sz="2800" dirty="0" smtClean="0"/>
              <a:t> UW-affiliated, population health-focused research institute.</a:t>
            </a:r>
            <a:endParaRPr lang="en-US" sz="2800" b="1" dirty="0" smtClean="0"/>
          </a:p>
          <a:p>
            <a:r>
              <a:rPr lang="en-US" sz="2800" b="1" dirty="0" smtClean="0"/>
              <a:t>Mission:</a:t>
            </a:r>
            <a:r>
              <a:rPr lang="en-US" sz="2800" dirty="0" smtClean="0"/>
              <a:t> improve the health of the world by</a:t>
            </a:r>
          </a:p>
          <a:p>
            <a:pPr marL="315376" indent="-315376">
              <a:buNone/>
            </a:pPr>
            <a:r>
              <a:rPr lang="en-US" sz="2800" dirty="0" smtClean="0"/>
              <a:t>		collecting</a:t>
            </a:r>
            <a:br>
              <a:rPr lang="en-US" sz="2800" dirty="0" smtClean="0"/>
            </a:br>
            <a:r>
              <a:rPr lang="en-US" sz="2800" dirty="0" smtClean="0"/>
              <a:t>	synthesizing</a:t>
            </a:r>
            <a:br>
              <a:rPr lang="en-US" sz="2800" dirty="0" smtClean="0"/>
            </a:br>
            <a:r>
              <a:rPr lang="en-US" sz="2800" dirty="0" smtClean="0"/>
              <a:t>	providing</a:t>
            </a:r>
          </a:p>
          <a:p>
            <a:pPr marL="315376" indent="-315376">
              <a:buNone/>
            </a:pPr>
            <a:r>
              <a:rPr lang="en-US" sz="900" dirty="0"/>
              <a:t>	</a:t>
            </a:r>
            <a:r>
              <a:rPr lang="en-US" sz="2800" dirty="0" smtClean="0"/>
              <a:t>	the world’s best population health data.</a:t>
            </a:r>
          </a:p>
          <a:p>
            <a:r>
              <a:rPr lang="en-US" sz="2800" b="1" dirty="0" smtClean="0"/>
              <a:t>Product:</a:t>
            </a:r>
            <a:r>
              <a:rPr lang="en-US" sz="2800" dirty="0" smtClean="0"/>
              <a:t> high-quality population health data.</a:t>
            </a:r>
          </a:p>
          <a:p>
            <a:r>
              <a:rPr lang="en-US" sz="2800" b="1" dirty="0" smtClean="0"/>
              <a:t>Other Products:</a:t>
            </a:r>
            <a:r>
              <a:rPr lang="en-US" sz="2800" dirty="0" smtClean="0"/>
              <a:t> training, visualizations, special analyses.</a:t>
            </a:r>
          </a:p>
          <a:p>
            <a:r>
              <a:rPr lang="en-US" sz="2800" b="1" dirty="0" smtClean="0"/>
              <a:t>Customers:</a:t>
            </a:r>
            <a:r>
              <a:rPr lang="en-US" sz="2800" dirty="0" smtClean="0"/>
              <a:t> researchers, advocates, policy makers, media, academics.</a:t>
            </a:r>
          </a:p>
        </p:txBody>
      </p:sp>
      <p:sp>
        <p:nvSpPr>
          <p:cNvPr id="25" name="Slide Number Placeholder 2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1E776F5-9A26-455E-BF09-7D727D022004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3867" y="2560099"/>
            <a:ext cx="4518679" cy="2265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81593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2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IHME Process</a:t>
            </a:r>
            <a:endParaRPr lang="en-US" sz="42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5" name="Slide Number Placeholder 2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1E776F5-9A26-455E-BF09-7D727D022004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9170" y="2085119"/>
            <a:ext cx="10267547" cy="4079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03437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2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High-Quality Population Health Data</a:t>
            </a:r>
            <a:endParaRPr lang="en-US" sz="42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33917" y="1995991"/>
            <a:ext cx="10972800" cy="4425287"/>
          </a:xfrm>
        </p:spPr>
        <p:txBody>
          <a:bodyPr/>
          <a:lstStyle/>
          <a:p>
            <a:r>
              <a:rPr lang="en-US" b="1" dirty="0" smtClean="0"/>
              <a:t>Global Burden of Disease</a:t>
            </a:r>
            <a:r>
              <a:rPr lang="en-US" dirty="0" smtClean="0"/>
              <a:t>: </a:t>
            </a:r>
            <a:r>
              <a:rPr lang="en-US" dirty="0"/>
              <a:t>a systematic, scientific effort to quantify the comparative magnitude of health loss due to diseases, injuries, and risk factors by age, sex, </a:t>
            </a:r>
            <a:r>
              <a:rPr lang="en-US" dirty="0" smtClean="0"/>
              <a:t>and geography </a:t>
            </a:r>
            <a:r>
              <a:rPr lang="en-US" dirty="0"/>
              <a:t>over </a:t>
            </a:r>
            <a:r>
              <a:rPr lang="en-US" dirty="0" smtClean="0"/>
              <a:t>time.</a:t>
            </a:r>
          </a:p>
          <a:p>
            <a:r>
              <a:rPr lang="en-US" b="1" dirty="0" smtClean="0"/>
              <a:t>Global Health Data Exchange: </a:t>
            </a:r>
            <a:r>
              <a:rPr lang="en-US" dirty="0" smtClean="0"/>
              <a:t>the world’s most comprehensive catalog of public health data sources.</a:t>
            </a:r>
            <a:endParaRPr lang="en-US" b="1" dirty="0" smtClean="0"/>
          </a:p>
          <a:p>
            <a:r>
              <a:rPr lang="en-US" b="1" dirty="0" smtClean="0"/>
              <a:t>Geospatial </a:t>
            </a:r>
            <a:r>
              <a:rPr lang="en-US" b="1" dirty="0"/>
              <a:t>Analysis:</a:t>
            </a:r>
            <a:r>
              <a:rPr lang="en-US" dirty="0"/>
              <a:t> </a:t>
            </a:r>
            <a:r>
              <a:rPr lang="en-US" dirty="0" smtClean="0"/>
              <a:t>measure </a:t>
            </a:r>
            <a:r>
              <a:rPr lang="en-US" dirty="0"/>
              <a:t>all components of the GBD from 1990 to present at the 1 km X 1 km level. </a:t>
            </a:r>
          </a:p>
          <a:p>
            <a:r>
              <a:rPr lang="en-US" b="1" dirty="0" smtClean="0"/>
              <a:t>Forecasting, Scenarios, and Cost-Effectiveness:</a:t>
            </a:r>
            <a:r>
              <a:rPr lang="en-US" dirty="0" smtClean="0"/>
              <a:t> </a:t>
            </a:r>
            <a:r>
              <a:rPr lang="en-US" dirty="0"/>
              <a:t>Develop probabilistic baseline </a:t>
            </a:r>
            <a:r>
              <a:rPr lang="en-US" dirty="0" smtClean="0"/>
              <a:t>forecasts </a:t>
            </a:r>
            <a:r>
              <a:rPr lang="en-US" dirty="0"/>
              <a:t>of </a:t>
            </a:r>
            <a:r>
              <a:rPr lang="en-US" dirty="0" smtClean="0"/>
              <a:t>population health, including microsimulations exploring </a:t>
            </a:r>
            <a:r>
              <a:rPr lang="en-US" dirty="0"/>
              <a:t>a broad range of what-if scenarios. </a:t>
            </a:r>
            <a:endParaRPr lang="en-US" dirty="0" smtClean="0"/>
          </a:p>
          <a:p>
            <a:r>
              <a:rPr lang="en-US" b="1" dirty="0" smtClean="0"/>
              <a:t>Special analyses:</a:t>
            </a:r>
            <a:r>
              <a:rPr lang="en-US" dirty="0" smtClean="0"/>
              <a:t> geographic- or subject-specific projects.</a:t>
            </a:r>
          </a:p>
          <a:p>
            <a:endParaRPr lang="en-US" dirty="0"/>
          </a:p>
        </p:txBody>
      </p:sp>
      <p:sp>
        <p:nvSpPr>
          <p:cNvPr id="25" name="Slide Number Placeholder 2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1E776F5-9A26-455E-BF09-7D727D022004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25905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84717" y="225734"/>
            <a:ext cx="10922000" cy="656591"/>
          </a:xfrm>
        </p:spPr>
        <p:txBody>
          <a:bodyPr/>
          <a:lstStyle/>
          <a:p>
            <a:r>
              <a:rPr lang="en-US" sz="42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Example: Global Burden of Disease 2016</a:t>
            </a:r>
            <a:endParaRPr lang="en-US" sz="42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5935341" y="1921934"/>
            <a:ext cx="5471376" cy="1944915"/>
          </a:xfrm>
        </p:spPr>
        <p:txBody>
          <a:bodyPr/>
          <a:lstStyle/>
          <a:p>
            <a:r>
              <a:rPr lang="en-US" dirty="0" smtClean="0"/>
              <a:t>Billions of points of data</a:t>
            </a:r>
          </a:p>
          <a:p>
            <a:r>
              <a:rPr lang="en-US" dirty="0" smtClean="0"/>
              <a:t>More than 30.3 TB of data</a:t>
            </a:r>
          </a:p>
          <a:p>
            <a:r>
              <a:rPr lang="en-US" dirty="0" smtClean="0"/>
              <a:t>More than 3,000 points of metadata</a:t>
            </a:r>
          </a:p>
          <a:p>
            <a:r>
              <a:rPr lang="en-US" dirty="0" smtClean="0"/>
              <a:t>More than 150,000 data sources</a:t>
            </a:r>
          </a:p>
        </p:txBody>
      </p:sp>
      <p:sp>
        <p:nvSpPr>
          <p:cNvPr id="25" name="Slide Number Placeholder 24"/>
          <p:cNvSpPr>
            <a:spLocks noGrp="1"/>
          </p:cNvSpPr>
          <p:nvPr>
            <p:ph type="sldNum" sz="quarter" idx="4"/>
          </p:nvPr>
        </p:nvSpPr>
        <p:spPr>
          <a:xfrm>
            <a:off x="6279673" y="6943668"/>
            <a:ext cx="346569" cy="256545"/>
          </a:xfrm>
        </p:spPr>
        <p:txBody>
          <a:bodyPr/>
          <a:lstStyle/>
          <a:p>
            <a:fld id="{F1E776F5-9A26-455E-BF09-7D727D022004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8" name="Content Placeholder 6"/>
          <p:cNvSpPr txBox="1">
            <a:spLocks/>
          </p:cNvSpPr>
          <p:nvPr/>
        </p:nvSpPr>
        <p:spPr bwMode="auto">
          <a:xfrm>
            <a:off x="463965" y="1921934"/>
            <a:ext cx="5471376" cy="4425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  <a:noAutofit/>
          </a:bodyPr>
          <a:lstStyle>
            <a:lvl1pPr marL="231775" indent="-231775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120000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6738" indent="-220663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90000"/>
              <a:buFont typeface="Courier New" pitchFamily="49" charset="0"/>
              <a:buChar char="o"/>
              <a:defRPr sz="1600">
                <a:solidFill>
                  <a:schemeClr val="tx1"/>
                </a:solidFill>
                <a:latin typeface="+mn-lt"/>
              </a:defRPr>
            </a:lvl2pPr>
            <a:lvl3pPr marL="912813" indent="-231775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90000"/>
              <a:buFont typeface="Arial" pitchFamily="34" charset="0"/>
              <a:buChar char="─"/>
              <a:defRPr sz="1400">
                <a:solidFill>
                  <a:schemeClr val="tx1"/>
                </a:solidFill>
                <a:latin typeface="+mn-lt"/>
              </a:defRPr>
            </a:lvl3pPr>
            <a:lvl4pPr marL="1258888" indent="-231775" algn="l" rtl="0" eaLnBrk="0" fontAlgn="base" hangingPunct="0">
              <a:spcBef>
                <a:spcPct val="4500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Char char="»"/>
              <a:defRPr sz="1600">
                <a:solidFill>
                  <a:schemeClr val="bg2">
                    <a:lumMod val="50000"/>
                  </a:schemeClr>
                </a:solidFill>
                <a:latin typeface="+mn-lt"/>
              </a:defRPr>
            </a:lvl4pPr>
            <a:lvl5pPr marL="1597025" indent="-223838" algn="l" rtl="0" eaLnBrk="0" fontAlgn="base" hangingPunct="0">
              <a:spcBef>
                <a:spcPct val="45000"/>
              </a:spcBef>
              <a:spcAft>
                <a:spcPct val="0"/>
              </a:spcAft>
              <a:buChar char="»"/>
              <a:defRPr sz="1600">
                <a:solidFill>
                  <a:schemeClr val="bg2">
                    <a:lumMod val="50000"/>
                  </a:schemeClr>
                </a:solidFill>
                <a:latin typeface="+mn-lt"/>
              </a:defRPr>
            </a:lvl5pPr>
            <a:lvl6pPr marL="2054225" indent="-223838" algn="l" rtl="0" eaLnBrk="1" fontAlgn="base" hangingPunct="1">
              <a:spcBef>
                <a:spcPct val="45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</a:defRPr>
            </a:lvl6pPr>
            <a:lvl7pPr marL="2511425" indent="-223838" algn="l" rtl="0" eaLnBrk="1" fontAlgn="base" hangingPunct="1">
              <a:spcBef>
                <a:spcPct val="45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</a:defRPr>
            </a:lvl7pPr>
            <a:lvl8pPr marL="2968625" indent="-223838" algn="l" rtl="0" eaLnBrk="1" fontAlgn="base" hangingPunct="1">
              <a:spcBef>
                <a:spcPct val="45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</a:defRPr>
            </a:lvl8pPr>
            <a:lvl9pPr marL="3425825" indent="-223838" algn="l" rtl="0" eaLnBrk="1" fontAlgn="base" hangingPunct="1">
              <a:spcBef>
                <a:spcPct val="45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2133" kern="0" dirty="0"/>
              <a:t>335 diseases and injuries</a:t>
            </a:r>
          </a:p>
          <a:p>
            <a:r>
              <a:rPr lang="en-US" sz="2133" kern="0" dirty="0"/>
              <a:t>1,974 sequelae of disease</a:t>
            </a:r>
          </a:p>
          <a:p>
            <a:r>
              <a:rPr lang="en-US" sz="2133" kern="0" dirty="0"/>
              <a:t>84 risk factors of disease</a:t>
            </a:r>
          </a:p>
          <a:p>
            <a:r>
              <a:rPr lang="en-US" sz="2133" kern="0" dirty="0"/>
              <a:t>2,613 cause-risk pairs</a:t>
            </a:r>
          </a:p>
          <a:p>
            <a:r>
              <a:rPr lang="en-US" sz="2133" kern="0" dirty="0"/>
              <a:t>269 covariates</a:t>
            </a:r>
          </a:p>
          <a:p>
            <a:r>
              <a:rPr lang="en-US" sz="2133" kern="0" dirty="0"/>
              <a:t>323 locations</a:t>
            </a:r>
          </a:p>
          <a:p>
            <a:r>
              <a:rPr lang="en-US" sz="2133" kern="0" dirty="0"/>
              <a:t>23 age groups</a:t>
            </a:r>
          </a:p>
          <a:p>
            <a:r>
              <a:rPr lang="en-US" sz="2133" kern="0" dirty="0"/>
              <a:t>3 sexes</a:t>
            </a:r>
          </a:p>
          <a:p>
            <a:r>
              <a:rPr lang="en-US" sz="2133" kern="0" dirty="0"/>
              <a:t>26 years</a:t>
            </a:r>
          </a:p>
          <a:p>
            <a:r>
              <a:rPr lang="en-US" sz="2133" kern="0" dirty="0"/>
              <a:t>36 measures</a:t>
            </a:r>
          </a:p>
          <a:p>
            <a:r>
              <a:rPr lang="en-US" sz="2133" kern="0" dirty="0"/>
              <a:t>3 metrics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9779" y="4134577"/>
            <a:ext cx="5683673" cy="2071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52152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2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Example: Global Burden of Disease 2016</a:t>
            </a:r>
            <a:endParaRPr lang="en-US" sz="42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597843" y="1867718"/>
            <a:ext cx="5761773" cy="4425287"/>
          </a:xfrm>
        </p:spPr>
        <p:txBody>
          <a:bodyPr/>
          <a:lstStyle/>
          <a:p>
            <a:r>
              <a:rPr lang="en-US" sz="3200" dirty="0" smtClean="0"/>
              <a:t>GBD Publications</a:t>
            </a:r>
          </a:p>
          <a:p>
            <a:r>
              <a:rPr lang="en-US" sz="3200" dirty="0" smtClean="0"/>
              <a:t>GBD Reports</a:t>
            </a:r>
          </a:p>
          <a:p>
            <a:r>
              <a:rPr lang="en-US" sz="3200" dirty="0" smtClean="0"/>
              <a:t>GBD Visualizations and Tools</a:t>
            </a:r>
          </a:p>
          <a:p>
            <a:pPr lvl="1"/>
            <a:r>
              <a:rPr lang="en-US" sz="2800" dirty="0" smtClean="0"/>
              <a:t>Mortality Visualization</a:t>
            </a:r>
          </a:p>
          <a:p>
            <a:pPr lvl="1"/>
            <a:r>
              <a:rPr lang="en-US" sz="2800" dirty="0" smtClean="0"/>
              <a:t>Causes of Death Visualization</a:t>
            </a:r>
          </a:p>
          <a:p>
            <a:pPr lvl="1"/>
            <a:r>
              <a:rPr lang="en-US" sz="2800" dirty="0" smtClean="0"/>
              <a:t>Epi Visualization</a:t>
            </a:r>
          </a:p>
          <a:p>
            <a:pPr lvl="1"/>
            <a:r>
              <a:rPr lang="en-US" sz="2800" dirty="0" smtClean="0"/>
              <a:t>GBD Compare</a:t>
            </a:r>
          </a:p>
          <a:p>
            <a:pPr lvl="1"/>
            <a:r>
              <a:rPr lang="en-US" sz="2800" dirty="0"/>
              <a:t>GBD Data Input Sources </a:t>
            </a:r>
            <a:r>
              <a:rPr lang="en-US" sz="2800" dirty="0" smtClean="0"/>
              <a:t>Tool</a:t>
            </a:r>
          </a:p>
          <a:p>
            <a:pPr lvl="1"/>
            <a:r>
              <a:rPr lang="en-US" sz="2800" dirty="0" smtClean="0"/>
              <a:t>GBD Results Tool</a:t>
            </a:r>
          </a:p>
        </p:txBody>
      </p:sp>
      <p:sp>
        <p:nvSpPr>
          <p:cNvPr id="25" name="Slide Number Placeholder 2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1E776F5-9A26-455E-BF09-7D727D022004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6828" y="1769536"/>
            <a:ext cx="3118033" cy="14563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9493" y="4019372"/>
            <a:ext cx="3316573" cy="154902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6242" y="2944114"/>
            <a:ext cx="2825375" cy="131961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12089" y="4950395"/>
            <a:ext cx="3148578" cy="1470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88724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1375</TotalTime>
  <Words>1371</Words>
  <Application>Microsoft Macintosh PowerPoint</Application>
  <PresentationFormat>Custom</PresentationFormat>
  <Paragraphs>325</Paragraphs>
  <Slides>34</Slides>
  <Notes>11</Notes>
  <HiddenSlides>2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34</vt:i4>
      </vt:variant>
    </vt:vector>
  </HeadingPairs>
  <TitlesOfParts>
    <vt:vector size="36" baseType="lpstr">
      <vt:lpstr>Office Theme</vt:lpstr>
      <vt:lpstr>Custom Design</vt:lpstr>
      <vt:lpstr>PowerPoint Presentation</vt:lpstr>
      <vt:lpstr>Your Speakers</vt:lpstr>
      <vt:lpstr>Flow</vt:lpstr>
      <vt:lpstr>PowerPoint Presentation</vt:lpstr>
      <vt:lpstr>Institute for Health Metrics and Evaluation</vt:lpstr>
      <vt:lpstr>IHME Process</vt:lpstr>
      <vt:lpstr>High-Quality Population Health Data</vt:lpstr>
      <vt:lpstr>Example: Global Burden of Disease 2016</vt:lpstr>
      <vt:lpstr>Example: Global Burden of Disease 2016</vt:lpstr>
      <vt:lpstr>Impacts of Data – Policy</vt:lpstr>
      <vt:lpstr>PowerPoint Presentation</vt:lpstr>
      <vt:lpstr>Who is Univa?</vt:lpstr>
      <vt:lpstr>Univa Customers</vt:lpstr>
      <vt:lpstr>Navops for Kubernetes</vt:lpstr>
      <vt:lpstr>PowerPoint Presentation</vt:lpstr>
      <vt:lpstr>IHME Technology Team</vt:lpstr>
      <vt:lpstr>IHME Technology Users</vt:lpstr>
      <vt:lpstr>Environment Overview</vt:lpstr>
      <vt:lpstr>Hardware</vt:lpstr>
      <vt:lpstr>Software</vt:lpstr>
      <vt:lpstr>Current Architecture</vt:lpstr>
      <vt:lpstr>The Path to NavOps</vt:lpstr>
      <vt:lpstr>PowerPoint Presentation</vt:lpstr>
      <vt:lpstr>The Solution for IHME – Mixed Workloads</vt:lpstr>
      <vt:lpstr>Mixed Workloads on Kubernetes</vt:lpstr>
      <vt:lpstr>Navops Command K8s Integration</vt:lpstr>
      <vt:lpstr>Navops Command Architecture</vt:lpstr>
      <vt:lpstr>Advanced Policies for Kubernetes</vt:lpstr>
      <vt:lpstr>Navops Proportional Sharing</vt:lpstr>
      <vt:lpstr>Bringing new capabilities to Kubernetes</vt:lpstr>
      <vt:lpstr>Mixed Workloads with Navops</vt:lpstr>
      <vt:lpstr>Navops Command Delivers</vt:lpstr>
      <vt:lpstr>Benefits to IHME</vt:lpstr>
      <vt:lpstr>Thank You!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Rob Lalonde</cp:lastModifiedBy>
  <cp:revision>80</cp:revision>
  <dcterms:created xsi:type="dcterms:W3CDTF">2016-08-09T14:32:52Z</dcterms:created>
  <dcterms:modified xsi:type="dcterms:W3CDTF">2017-12-07T17:38:05Z</dcterms:modified>
</cp:coreProperties>
</file>